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355" r:id="rId2"/>
    <p:sldId id="567" r:id="rId3"/>
    <p:sldId id="568" r:id="rId4"/>
    <p:sldId id="569" r:id="rId5"/>
    <p:sldId id="1001" r:id="rId6"/>
    <p:sldId id="570" r:id="rId7"/>
    <p:sldId id="1003" r:id="rId8"/>
    <p:sldId id="1138" r:id="rId9"/>
    <p:sldId id="587" r:id="rId10"/>
    <p:sldId id="588" r:id="rId11"/>
    <p:sldId id="553" r:id="rId12"/>
    <p:sldId id="799" r:id="rId13"/>
    <p:sldId id="800" r:id="rId14"/>
    <p:sldId id="801" r:id="rId15"/>
    <p:sldId id="1139" r:id="rId16"/>
    <p:sldId id="735" r:id="rId17"/>
    <p:sldId id="573" r:id="rId18"/>
    <p:sldId id="574" r:id="rId19"/>
    <p:sldId id="738" r:id="rId20"/>
    <p:sldId id="739" r:id="rId21"/>
    <p:sldId id="740" r:id="rId22"/>
    <p:sldId id="741" r:id="rId23"/>
    <p:sldId id="742" r:id="rId24"/>
    <p:sldId id="736" r:id="rId25"/>
    <p:sldId id="737" r:id="rId26"/>
    <p:sldId id="1056" r:id="rId27"/>
    <p:sldId id="1137" r:id="rId28"/>
    <p:sldId id="1136" r:id="rId29"/>
    <p:sldId id="589" r:id="rId30"/>
    <p:sldId id="616" r:id="rId31"/>
    <p:sldId id="1000" r:id="rId32"/>
    <p:sldId id="619" r:id="rId3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38" autoAdjust="0"/>
    <p:restoredTop sz="72487" autoAdjust="0"/>
  </p:normalViewPr>
  <p:slideViewPr>
    <p:cSldViewPr snapToGrid="0" snapToObjects="1">
      <p:cViewPr varScale="1">
        <p:scale>
          <a:sx n="114" d="100"/>
          <a:sy n="114" d="100"/>
        </p:scale>
        <p:origin x="3390" y="102"/>
      </p:cViewPr>
      <p:guideLst>
        <p:guide orient="horz" pos="2160"/>
        <p:guide pos="2880"/>
      </p:guideLst>
    </p:cSldViewPr>
  </p:slideViewPr>
  <p:outlineViewPr>
    <p:cViewPr>
      <p:scale>
        <a:sx n="33" d="100"/>
        <a:sy n="33" d="100"/>
      </p:scale>
      <p:origin x="0" y="-312"/>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t>Which of the following is a global treaty that has specialized mutual assistance provisions that relate to electronic evidence?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en-US" b="1" dirty="0"/>
            <a:t>a) Convention on Mutual Assistance in Criminal Matters between the Member States of the European Union</a:t>
          </a:r>
          <a:endParaRPr lang="en-U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en-GB" b="1" dirty="0"/>
            <a:t>b) United Nations Convention against Transnational Organized Crime</a:t>
          </a:r>
          <a:endParaRPr lang="en-US" b="1"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en-US" b="1" dirty="0">
              <a:solidFill>
                <a:schemeClr val="tx1"/>
              </a:solidFill>
            </a:rPr>
            <a:t>c) Council of Europe Convention on Cybercrime (Budapest Convention)</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en-US" b="1" dirty="0"/>
            <a:t>d) African Union Convention of Cybersecurity &amp; Personal Data Protection (Malabo Convention)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30403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t>Which of the following is a global treaty that has specialized mutual assistance provisions that relate to electronic evidence?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en-US" b="1" dirty="0"/>
            <a:t>a) Convention on Mutual Assistance in Criminal Matters between the Member States of the European Union</a:t>
          </a:r>
          <a:endParaRPr lang="en-U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en-GB" b="1" dirty="0"/>
            <a:t>b) United Nations Convention against Transnational Organized Crime</a:t>
          </a:r>
          <a:endParaRPr lang="en-US" b="1"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en-US" b="1" dirty="0">
              <a:solidFill>
                <a:srgbClr val="FF0000"/>
              </a:solidFill>
            </a:rPr>
            <a:t>c) Council of Europe Convention on Cybercrime (Budapest Convention)</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en-US" b="1" dirty="0"/>
            <a:t>d) African Union Convention of Cybersecurity &amp; Personal Data Protection (Malabo Convention)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30403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3649803"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t>Which of the following is a global treaty that has specialized mutual assistance provisions that relate to electronic evidence? </a:t>
          </a:r>
        </a:p>
      </dsp:txBody>
      <dsp:txXfrm>
        <a:off x="0" y="2466"/>
        <a:ext cx="3649803" cy="5052045"/>
      </dsp:txXfrm>
    </dsp:sp>
    <dsp:sp modelId="{5D9EDF3F-7B20-8E47-A431-F9F24450F874}">
      <dsp:nvSpPr>
        <dsp:cNvPr id="0" name=""/>
        <dsp:cNvSpPr/>
      </dsp:nvSpPr>
      <dsp:spPr>
        <a:xfrm>
          <a:off x="3739836" y="61738"/>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just" defTabSz="977900">
            <a:lnSpc>
              <a:spcPct val="90000"/>
            </a:lnSpc>
            <a:spcBef>
              <a:spcPct val="0"/>
            </a:spcBef>
            <a:spcAft>
              <a:spcPct val="35000"/>
            </a:spcAft>
            <a:buNone/>
          </a:pPr>
          <a:r>
            <a:rPr lang="en-US" sz="2200" b="1" kern="1200" dirty="0"/>
            <a:t>a) Convention on Mutual Assistance in Criminal Matters between the Member States of the European Union</a:t>
          </a:r>
          <a:endParaRPr lang="en-US" sz="2200" b="1" kern="1200" dirty="0">
            <a:solidFill>
              <a:schemeClr val="tx1"/>
            </a:solidFill>
          </a:endParaRPr>
        </a:p>
      </dsp:txBody>
      <dsp:txXfrm>
        <a:off x="3739836" y="61738"/>
        <a:ext cx="4711723" cy="1185449"/>
      </dsp:txXfrm>
    </dsp:sp>
    <dsp:sp modelId="{EB798B99-5590-864A-A2C1-F553D99D3FAA}">
      <dsp:nvSpPr>
        <dsp:cNvPr id="0" name=""/>
        <dsp:cNvSpPr/>
      </dsp:nvSpPr>
      <dsp:spPr>
        <a:xfrm>
          <a:off x="3649803" y="1247188"/>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739836" y="1306461"/>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just" defTabSz="977900">
            <a:lnSpc>
              <a:spcPct val="90000"/>
            </a:lnSpc>
            <a:spcBef>
              <a:spcPct val="0"/>
            </a:spcBef>
            <a:spcAft>
              <a:spcPct val="35000"/>
            </a:spcAft>
            <a:buNone/>
          </a:pPr>
          <a:r>
            <a:rPr lang="en-GB" sz="2200" b="1" kern="1200" dirty="0"/>
            <a:t>b) United Nations Convention against Transnational Organized Crime</a:t>
          </a:r>
          <a:endParaRPr lang="en-US" sz="2200" b="1" kern="1200" dirty="0"/>
        </a:p>
      </dsp:txBody>
      <dsp:txXfrm>
        <a:off x="3739836" y="1306461"/>
        <a:ext cx="4711723" cy="1185449"/>
      </dsp:txXfrm>
    </dsp:sp>
    <dsp:sp modelId="{1E88F2A9-FC8F-2A4F-ABF4-2C5837CA76E5}">
      <dsp:nvSpPr>
        <dsp:cNvPr id="0" name=""/>
        <dsp:cNvSpPr/>
      </dsp:nvSpPr>
      <dsp:spPr>
        <a:xfrm>
          <a:off x="3649803" y="2491911"/>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739836" y="2551183"/>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just" defTabSz="977900">
            <a:lnSpc>
              <a:spcPct val="90000"/>
            </a:lnSpc>
            <a:spcBef>
              <a:spcPct val="0"/>
            </a:spcBef>
            <a:spcAft>
              <a:spcPct val="35000"/>
            </a:spcAft>
            <a:buNone/>
          </a:pPr>
          <a:r>
            <a:rPr lang="en-US" sz="2200" b="1" kern="1200" dirty="0">
              <a:solidFill>
                <a:schemeClr val="tx1"/>
              </a:solidFill>
            </a:rPr>
            <a:t>c) Council of Europe Convention on Cybercrime (Budapest Convention)</a:t>
          </a:r>
        </a:p>
      </dsp:txBody>
      <dsp:txXfrm>
        <a:off x="3739836" y="2551183"/>
        <a:ext cx="4711723" cy="1185449"/>
      </dsp:txXfrm>
    </dsp:sp>
    <dsp:sp modelId="{45167FBC-5EE3-4C8A-A94C-30BB5DE89AD6}">
      <dsp:nvSpPr>
        <dsp:cNvPr id="0" name=""/>
        <dsp:cNvSpPr/>
      </dsp:nvSpPr>
      <dsp:spPr>
        <a:xfrm>
          <a:off x="3649803" y="3736633"/>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742538" y="3795905"/>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just" defTabSz="977900">
            <a:lnSpc>
              <a:spcPct val="90000"/>
            </a:lnSpc>
            <a:spcBef>
              <a:spcPct val="0"/>
            </a:spcBef>
            <a:spcAft>
              <a:spcPct val="35000"/>
            </a:spcAft>
            <a:buNone/>
          </a:pPr>
          <a:r>
            <a:rPr lang="en-US" sz="2200" b="1" kern="1200" dirty="0"/>
            <a:t>d) African Union Convention of Cybersecurity &amp; Personal Data Protection (Malabo Convention) </a:t>
          </a:r>
        </a:p>
      </dsp:txBody>
      <dsp:txXfrm>
        <a:off x="3742538" y="3795905"/>
        <a:ext cx="4711723" cy="1185449"/>
      </dsp:txXfrm>
    </dsp:sp>
    <dsp:sp modelId="{41DAB04F-B76E-41A3-BF92-19D36F058A9E}">
      <dsp:nvSpPr>
        <dsp:cNvPr id="0" name=""/>
        <dsp:cNvSpPr/>
      </dsp:nvSpPr>
      <dsp:spPr>
        <a:xfrm>
          <a:off x="3649803" y="4981355"/>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3649803"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t>Which of the following is a global treaty that has specialized mutual assistance provisions that relate to electronic evidence? </a:t>
          </a:r>
        </a:p>
      </dsp:txBody>
      <dsp:txXfrm>
        <a:off x="0" y="2466"/>
        <a:ext cx="3649803" cy="5052045"/>
      </dsp:txXfrm>
    </dsp:sp>
    <dsp:sp modelId="{5D9EDF3F-7B20-8E47-A431-F9F24450F874}">
      <dsp:nvSpPr>
        <dsp:cNvPr id="0" name=""/>
        <dsp:cNvSpPr/>
      </dsp:nvSpPr>
      <dsp:spPr>
        <a:xfrm>
          <a:off x="3739836" y="61738"/>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just" defTabSz="977900">
            <a:lnSpc>
              <a:spcPct val="90000"/>
            </a:lnSpc>
            <a:spcBef>
              <a:spcPct val="0"/>
            </a:spcBef>
            <a:spcAft>
              <a:spcPct val="35000"/>
            </a:spcAft>
            <a:buNone/>
          </a:pPr>
          <a:r>
            <a:rPr lang="en-US" sz="2200" b="1" kern="1200" dirty="0"/>
            <a:t>a) Convention on Mutual Assistance in Criminal Matters between the Member States of the European Union</a:t>
          </a:r>
          <a:endParaRPr lang="en-US" sz="2200" b="1" kern="1200" dirty="0">
            <a:solidFill>
              <a:schemeClr val="tx1"/>
            </a:solidFill>
          </a:endParaRPr>
        </a:p>
      </dsp:txBody>
      <dsp:txXfrm>
        <a:off x="3739836" y="61738"/>
        <a:ext cx="4711723" cy="1185449"/>
      </dsp:txXfrm>
    </dsp:sp>
    <dsp:sp modelId="{EB798B99-5590-864A-A2C1-F553D99D3FAA}">
      <dsp:nvSpPr>
        <dsp:cNvPr id="0" name=""/>
        <dsp:cNvSpPr/>
      </dsp:nvSpPr>
      <dsp:spPr>
        <a:xfrm>
          <a:off x="3649803" y="1247188"/>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739836" y="1306461"/>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just" defTabSz="977900">
            <a:lnSpc>
              <a:spcPct val="90000"/>
            </a:lnSpc>
            <a:spcBef>
              <a:spcPct val="0"/>
            </a:spcBef>
            <a:spcAft>
              <a:spcPct val="35000"/>
            </a:spcAft>
            <a:buNone/>
          </a:pPr>
          <a:r>
            <a:rPr lang="en-GB" sz="2200" b="1" kern="1200" dirty="0"/>
            <a:t>b) United Nations Convention against Transnational Organized Crime</a:t>
          </a:r>
          <a:endParaRPr lang="en-US" sz="2200" b="1" kern="1200" dirty="0"/>
        </a:p>
      </dsp:txBody>
      <dsp:txXfrm>
        <a:off x="3739836" y="1306461"/>
        <a:ext cx="4711723" cy="1185449"/>
      </dsp:txXfrm>
    </dsp:sp>
    <dsp:sp modelId="{1E88F2A9-FC8F-2A4F-ABF4-2C5837CA76E5}">
      <dsp:nvSpPr>
        <dsp:cNvPr id="0" name=""/>
        <dsp:cNvSpPr/>
      </dsp:nvSpPr>
      <dsp:spPr>
        <a:xfrm>
          <a:off x="3649803" y="2491911"/>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739836" y="2551183"/>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just" defTabSz="977900">
            <a:lnSpc>
              <a:spcPct val="90000"/>
            </a:lnSpc>
            <a:spcBef>
              <a:spcPct val="0"/>
            </a:spcBef>
            <a:spcAft>
              <a:spcPct val="35000"/>
            </a:spcAft>
            <a:buNone/>
          </a:pPr>
          <a:r>
            <a:rPr lang="en-US" sz="2200" b="1" kern="1200" dirty="0">
              <a:solidFill>
                <a:srgbClr val="FF0000"/>
              </a:solidFill>
            </a:rPr>
            <a:t>c) Council of Europe Convention on Cybercrime (Budapest Convention)</a:t>
          </a:r>
        </a:p>
      </dsp:txBody>
      <dsp:txXfrm>
        <a:off x="3739836" y="2551183"/>
        <a:ext cx="4711723" cy="1185449"/>
      </dsp:txXfrm>
    </dsp:sp>
    <dsp:sp modelId="{45167FBC-5EE3-4C8A-A94C-30BB5DE89AD6}">
      <dsp:nvSpPr>
        <dsp:cNvPr id="0" name=""/>
        <dsp:cNvSpPr/>
      </dsp:nvSpPr>
      <dsp:spPr>
        <a:xfrm>
          <a:off x="3649803" y="3736633"/>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742538" y="3795905"/>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just" defTabSz="977900">
            <a:lnSpc>
              <a:spcPct val="90000"/>
            </a:lnSpc>
            <a:spcBef>
              <a:spcPct val="0"/>
            </a:spcBef>
            <a:spcAft>
              <a:spcPct val="35000"/>
            </a:spcAft>
            <a:buNone/>
          </a:pPr>
          <a:r>
            <a:rPr lang="en-US" sz="2200" b="1" kern="1200" dirty="0"/>
            <a:t>d) African Union Convention of Cybersecurity &amp; Personal Data Protection (Malabo Convention) </a:t>
          </a:r>
        </a:p>
      </dsp:txBody>
      <dsp:txXfrm>
        <a:off x="3742538" y="3795905"/>
        <a:ext cx="4711723" cy="1185449"/>
      </dsp:txXfrm>
    </dsp:sp>
    <dsp:sp modelId="{41DAB04F-B76E-41A3-BF92-19D36F058A9E}">
      <dsp:nvSpPr>
        <dsp:cNvPr id="0" name=""/>
        <dsp:cNvSpPr/>
      </dsp:nvSpPr>
      <dsp:spPr>
        <a:xfrm>
          <a:off x="3649803" y="4981355"/>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15-Nov-20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This session will be divided into 5 parts.</a:t>
            </a:r>
          </a:p>
          <a:p>
            <a:r>
              <a:rPr lang="en-GB" sz="1200" dirty="0"/>
              <a:t>The first part of the session will provide a refresher on cybercrime and electronic evidence. </a:t>
            </a:r>
          </a:p>
          <a:p>
            <a:r>
              <a:rPr lang="en-GB" sz="1200" dirty="0"/>
              <a:t>The second part of the session will look at approaches to formal international cooperation. </a:t>
            </a:r>
          </a:p>
          <a:p>
            <a:r>
              <a:rPr lang="en-GB" sz="1200" dirty="0"/>
              <a:t>The third part of the session will provide an overview of the Budapest Convention. </a:t>
            </a:r>
          </a:p>
          <a:p>
            <a:r>
              <a:rPr lang="en-GB" sz="1200" dirty="0"/>
              <a:t>The fourth part of the session will provide an overview of the Second Additional Protocol to the Budapest Convention.</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The fifth part of the session will summarise the session objectives.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42508393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latin typeface="+mn-lt"/>
                <a:ea typeface="MS PGothic" pitchFamily="34" charset="-128"/>
                <a:cs typeface="ＭＳ Ｐゴシック" charset="0"/>
              </a:rPr>
              <a:t>This slide shows the three pillars of the Budapest Convention – namely substantive law, procedural law and international cooperation. The highlighted pillar lists the different procedural tools that to be incorporated into domestic law. This includes:</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Expedited preservation of stored computer data (Article 16)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Expedited preservation and partial disclosure of traffic data  (Article 17)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Production order (Article 18)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Search and seizure of computer data (Article 19)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Real-time collection of traffic data (Article 20)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Interception of content data (Article 21)</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13</a:t>
            </a:fld>
            <a:endParaRPr lang="fr-FR" sz="1200"/>
          </a:p>
        </p:txBody>
      </p:sp>
    </p:spTree>
    <p:extLst>
      <p:ext uri="{BB962C8B-B14F-4D97-AF65-F5344CB8AC3E}">
        <p14:creationId xmlns:p14="http://schemas.microsoft.com/office/powerpoint/2010/main" val="26663156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latin typeface="+mn-lt"/>
                <a:ea typeface="MS PGothic" pitchFamily="34" charset="-128"/>
                <a:cs typeface="ＭＳ Ｐゴシック" charset="0"/>
              </a:rPr>
              <a:t>This slide shows the three pillars of the Budapest Convention – namely substantive law, procedural law and international cooperation. The highlighted pillar lists the different international cooperation provisions of the Budapest Convention. These include the following provisions:</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General principles related to international cooperation (Article 23)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Extradition (Article 24)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General principles related to mutual assistance (Article 25)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Spontaneous information (Article 26)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Procedures pertaining to mutual assistance in the absence of applicable international agreements (Article 27)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Confidentiality and limitation of use</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Expedited preservation of stored computer data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Expedited disclosure of preserved traffic data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Mutual assistance regarding accessing of stored computer data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Trans-border access to stored computer data with consent or where publicly available</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Mutual assistance regarding real-time collection of traffic data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Mutual assistance regarding interception of content data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24/7 Network </a:t>
            </a:r>
          </a:p>
          <a:p>
            <a:pPr marL="0" indent="0" eaLnBrk="1" hangingPunct="1">
              <a:spcBef>
                <a:spcPct val="0"/>
              </a:spcBef>
              <a:buFontTx/>
              <a:buNone/>
            </a:pPr>
            <a:endParaRPr lang="en-US" dirty="0">
              <a:latin typeface="Calibri"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14</a:t>
            </a:fld>
            <a:endParaRPr lang="fr-FR" sz="1200"/>
          </a:p>
        </p:txBody>
      </p:sp>
    </p:spTree>
    <p:extLst>
      <p:ext uri="{BB962C8B-B14F-4D97-AF65-F5344CB8AC3E}">
        <p14:creationId xmlns:p14="http://schemas.microsoft.com/office/powerpoint/2010/main" val="33479468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first part will provide an overview of approaches to formal international cooperation.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6536240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lists different global mechanisms that enable international cooperation with respect to different areas. The trainer can go through the list and explain that each will be explained in detail in subsequent slides.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7278956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United Nations Convention against Transnational Organized Crime (UNTOC)</a:t>
            </a:r>
            <a:r>
              <a:rPr lang="en-US" dirty="0"/>
              <a:t> was adopted by General Assembly resolution 55/25 of 15 November 2000 as the main international instrument in the fight against transnational organized crime.  The Convention entered into force on 29 September 2003. </a:t>
            </a:r>
          </a:p>
          <a:p>
            <a:endParaRPr lang="en-US" dirty="0"/>
          </a:p>
          <a:p>
            <a:r>
              <a:rPr lang="en-US" dirty="0"/>
              <a:t>The Convention is further supplemented by three Protocols, which target specific areas and manifestations of organized crime, namely:</a:t>
            </a:r>
          </a:p>
          <a:p>
            <a:pPr marL="228600" indent="-228600">
              <a:buAutoNum type="arabicParenR"/>
            </a:pPr>
            <a:r>
              <a:rPr lang="en-US" dirty="0"/>
              <a:t>Protocol to Prevent, Suppress and Punish Trafficking in Persons, Especially Women and Children; </a:t>
            </a:r>
          </a:p>
          <a:p>
            <a:pPr marL="228600" indent="-228600">
              <a:buAutoNum type="arabicParenR"/>
            </a:pPr>
            <a:r>
              <a:rPr lang="en-US" dirty="0"/>
              <a:t>Protocol against the Smuggling of Migrants by Land, Sea and Air; </a:t>
            </a:r>
          </a:p>
          <a:p>
            <a:pPr marL="228600" indent="-228600">
              <a:buAutoNum type="arabicParenR"/>
            </a:pPr>
            <a:r>
              <a:rPr lang="en-US" dirty="0"/>
              <a:t>Protocol against the Illicit Manufacturing of and Trafficking in Firearms, their Parts and Components and Ammunition. </a:t>
            </a:r>
          </a:p>
          <a:p>
            <a:pPr marL="0" indent="0">
              <a:buNone/>
            </a:pPr>
            <a:endParaRPr lang="en-US" dirty="0"/>
          </a:p>
          <a:p>
            <a:pPr marL="0" indent="0">
              <a:buNone/>
            </a:pPr>
            <a:r>
              <a:rPr lang="en-US" dirty="0"/>
              <a:t>Countries must become parties to the Convention itself before they can become parties to any of the Protocols.</a:t>
            </a:r>
          </a:p>
          <a:p>
            <a:pPr marL="0" indent="0">
              <a:buNone/>
            </a:pPr>
            <a:endParaRPr lang="en-US" dirty="0"/>
          </a:p>
          <a:p>
            <a:pPr marL="0" indent="0">
              <a:buNone/>
            </a:pPr>
            <a:r>
              <a:rPr lang="en-US" dirty="0"/>
              <a:t>The trainer should emphasize that UNTOC does not have any SPECIFIC provisions related to international cooperation in relation to cybercrime or the exchange of electronic evidence.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38026076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United Nations Convention against Transnational Organized Crime (UNTOC)</a:t>
            </a:r>
            <a:r>
              <a:rPr lang="en-US" dirty="0"/>
              <a:t> covers a limited scope of offences, particularly the participation in an organized criminal group, laundering of proceeds of crime, corruption and obstruction of justice. </a:t>
            </a:r>
          </a:p>
          <a:p>
            <a:endParaRPr lang="en-US" dirty="0"/>
          </a:p>
          <a:p>
            <a:r>
              <a:rPr lang="en-US" dirty="0"/>
              <a:t>It provides for the exercise of certain procedural powers in relation to offences covered by the Budapest Convention, including provisions regarding prosecution, adjudication and sanctions, confiscation and seizure and disposal of proceeds of crime. </a:t>
            </a:r>
          </a:p>
          <a:p>
            <a:endParaRPr lang="en-US" dirty="0"/>
          </a:p>
          <a:p>
            <a:r>
              <a:rPr lang="en-US" dirty="0"/>
              <a:t>Importantly, UNTOC provides for a series of provisions related to mutual assistance, which could theoretically be exercised in relation to mutual assistance with respect to the exchange of electronic evidence. However, UNTOC neither contains any specialized provisions that are necessary for electronic evidence, nor do the mutual assistance provisions in UNTOC apply in relation to all offences involving electronic evidence.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2138346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United Nations Convention against Corruption (UNCAC) </a:t>
            </a:r>
            <a:r>
              <a:rPr lang="en-US" dirty="0"/>
              <a:t>is the only legally binding universal anti-corruption instrument. UNCAC has a far-reaching approach and the mandatory character of many of its provisions make it a unique tool for developing a comprehensive response to a global problem. The vast majority of United Nations Member States are parties to the Convention. The text of the United Nations Convention against Corruption was negotiated during seven sessions of the Ad Hoc Committee for the Negotiation of the Convention against Corruption, held between 21 January 2002 and 1 October 2003.</a:t>
            </a:r>
          </a:p>
          <a:p>
            <a:endParaRPr lang="en-US" dirty="0"/>
          </a:p>
          <a:p>
            <a:r>
              <a:rPr lang="en-US" dirty="0"/>
              <a:t>UNCAC currently has 140 signatories.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31783478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United Nations Convention against Corruption (UNCAC) </a:t>
            </a:r>
            <a:r>
              <a:rPr lang="en-US" dirty="0"/>
              <a:t>covers five main areas: preventive measures, criminalization and law enforcement, international cooperation, asset recovery, and technical assistance and information exchange. The Convention covers many different forms of corruption, such as bribery, trading in influence, abuse of functions, and various acts of corruption in the private sector. Specific provisions have been identified on this slide. </a:t>
            </a:r>
          </a:p>
          <a:p>
            <a:endParaRPr lang="en-US" dirty="0"/>
          </a:p>
          <a:p>
            <a:r>
              <a:rPr lang="en-US" dirty="0"/>
              <a:t>The trainer should highlight that the offences under UNCAC are not cybercrimes, there are no specialized procedural powers that enable the collection of electronic evidence, and there are no specialized international cooperation provisions that enable the exchange of electronic evidence with other countries.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3522073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European Convention on Mutual Assistance in Criminal Matters </a:t>
            </a:r>
            <a:r>
              <a:rPr lang="en-US" b="0" dirty="0"/>
              <a:t>is a Council of Europe instrument which was signed in 1959 and entered into force in 1962. It has been signed by 50 Council of Europe Member States along with Chile, Israel and South Korea.</a:t>
            </a:r>
          </a:p>
          <a:p>
            <a:endParaRPr lang="en-US" b="0" dirty="0"/>
          </a:p>
          <a:p>
            <a:r>
              <a:rPr lang="en-US" dirty="0"/>
              <a:t>Under this Convention, Parties agree to afford each other the widest measure of mutual assistance with a view to gathering evidence, hearing witnesses, experts and prosecuted persons, etc. The Convention sets out rules for the enforcement of letters rogatory by the authorities of a Party ("requested Party") which aim to procure evidence (audition of witnesses, experts and prosecuted persons, service of writs and records of judicial verdicts) or to communicate the evidence (records or documents) in criminal proceedings undertaken by the judicial authorities of another Party ("requesting Party"). The Convention also specifies the requirements that requests for mutual assistance and letters rogatory have to meet (transmitting authorities, languages, refusal of mutual assistance).</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114203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European Convention on Mutual Assistance in Criminal Matters </a:t>
            </a:r>
            <a:r>
              <a:rPr lang="en-US" b="0" dirty="0"/>
              <a:t>has general provisions that enable mutual assistance. The trainer can use this slide to demonstrate that the Convention lacks specialized mutual assistance provisions that would be necessary with respect to electronic evidence, in particular the expedited preservation of stored computer data, disclosure of traffic data, mutual assistance regarding accessing stored data, transborder access with consent, mutual assistance regarding real-time collection of traffic data and mutual assistance regarding interception of content data. </a:t>
            </a:r>
            <a:endParaRPr lang="en-PK"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999580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outlines the objectives of this session. It underscores what participants should expect to learn from the slides. The participants can be informed that this slide will be revisited at the end of the session to assess whether the objectives were met. </a:t>
            </a:r>
          </a:p>
          <a:p>
            <a:endParaRPr lang="en-GB" sz="1200"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40521785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lists some regional mechanisms that enable regional cooperation in criminal matters.</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8774627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lists some regional mechanisms that enable regional cooperation in criminal matters.</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41395228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lists some regional mechanisms that enable regional cooperation in criminal matters.</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2855237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c) Council of Europe Convention on Cybercrime (Budapest </a:t>
            </a:r>
            <a:r>
              <a:rPr lang="en-US"/>
              <a:t>Convention)</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18592538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c) Council of Europe Convention on Cybercrime (Budapest </a:t>
            </a:r>
            <a:r>
              <a:rPr lang="en-US"/>
              <a:t>Convention)</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8984438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11252790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repeats the objectives of this session. The trainer can run through these objectives to ensure that these aspects have been covered in this module.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3729041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first part will provide a refresher on cybercrime and electronic evidence.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2122330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trainer should ask the delegates to explain how they would define cybercrime. To encourage the discussion, the trainer can first start with clearer examples of cybercrime, such as accessing a computer without authorization, interfering with data and computer systems, etc. The trainer can then give examples of offences of </a:t>
            </a:r>
            <a:r>
              <a:rPr lang="en-US" i="1" dirty="0"/>
              <a:t>traditional </a:t>
            </a:r>
            <a:r>
              <a:rPr lang="en-US" i="0" dirty="0"/>
              <a:t>offences that involve the use </a:t>
            </a:r>
            <a:r>
              <a:rPr lang="en-US" i="0" dirty="0" err="1"/>
              <a:t>ofa</a:t>
            </a:r>
            <a:r>
              <a:rPr lang="en-US" i="0" dirty="0"/>
              <a:t> computer system (e.g. a murder coordinated through the use of a cellphone) and ask whether they would come under the ambit of a cybercrime.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4413898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left side of the slide shows what IS NOT a cybercrime. The trainer should emphasize that just because a crime is committed through a computer system or involves electronic evidence, it does not make it a cybercrime.</a:t>
            </a:r>
          </a:p>
          <a:p>
            <a:endParaRPr lang="en-US" dirty="0"/>
          </a:p>
          <a:p>
            <a:r>
              <a:rPr lang="en-US" dirty="0"/>
              <a:t>The right side of the slide explains why all such conduct committed through a computer system or involves electronic evidence should not be considered a cybercrime – since if such a broad interpretation was taken – most offences would be a cybercrime. This is because almost all crimes involve either the use of a computer or involve electronic evidence in some form or the other.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165970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left side of the slide shows what IS a cybercrime. This includes:</a:t>
            </a:r>
          </a:p>
          <a:p>
            <a:r>
              <a:rPr lang="en-US" dirty="0"/>
              <a:t>a) Offences against the confidentiality, integrity and availability of computer data and systems. This covers the offences of illegal access, illegal interception, data interference, system interference and misuse of devices</a:t>
            </a:r>
          </a:p>
          <a:p>
            <a:r>
              <a:rPr lang="en-US" dirty="0"/>
              <a:t>b) Computer-related offences. This covers the offences of computer-related forgery and computer-related fraud</a:t>
            </a:r>
          </a:p>
          <a:p>
            <a:r>
              <a:rPr lang="en-US" dirty="0"/>
              <a:t>c) content-related offences. This covers the offence of child pornography.</a:t>
            </a:r>
          </a:p>
          <a:p>
            <a:r>
              <a:rPr lang="en-US" dirty="0"/>
              <a:t>d) Offences related to copyright and related rights. This covers the offence of copyright infringement. </a:t>
            </a:r>
          </a:p>
          <a:p>
            <a:endParaRPr lang="en-US" dirty="0"/>
          </a:p>
          <a:p>
            <a:r>
              <a:rPr lang="en-US" dirty="0"/>
              <a:t>The right side of the slide explains why the Budapest Convention – as exceptions – </a:t>
            </a:r>
            <a:r>
              <a:rPr lang="en-US" dirty="0" err="1"/>
              <a:t>criminalised</a:t>
            </a:r>
            <a:r>
              <a:rPr lang="en-US" dirty="0"/>
              <a:t> child pornography and copyright infringement even though the same conduct would be </a:t>
            </a:r>
            <a:r>
              <a:rPr lang="en-US" dirty="0" err="1"/>
              <a:t>criminalised</a:t>
            </a:r>
            <a:r>
              <a:rPr lang="en-US" dirty="0"/>
              <a:t> if committed offline. The trainer should use this to explain that these two offences are exceptions, and should not be used as a basis to </a:t>
            </a:r>
            <a:r>
              <a:rPr lang="en-US" dirty="0" err="1"/>
              <a:t>criminalise</a:t>
            </a:r>
            <a:r>
              <a:rPr lang="en-US" dirty="0"/>
              <a:t> all traditional conduct committed by means of a computer system.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422652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provides information about the total number of parties to the Budapest Convention (65) as well as countries which have signed the Budapest Convention but not yet ratified (3), and finally countries which have been invited to accede (9). The trainer should stress that 153 countries around the world, including countries which are not parties, which have not signed the Budapest Convention or invited to accede, have used the Budapest Convention as a guideline for their domestic legislation.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279761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shows different states that have ratified the Budapest Convention, that have signed the Budapest Convention, that have been invited to accede the Budapest Convention and countries that have used the Budapest Convention as a guideline for developing domestic legislation. The trainer can use this slide to demonstrate that the Budapest Convention is truly a global treaty. </a:t>
            </a:r>
            <a:endParaRPr lang="en-PK"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n-US"/>
          </a:p>
        </p:txBody>
      </p:sp>
    </p:spTree>
    <p:extLst>
      <p:ext uri="{BB962C8B-B14F-4D97-AF65-F5344CB8AC3E}">
        <p14:creationId xmlns:p14="http://schemas.microsoft.com/office/powerpoint/2010/main" val="889865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latin typeface="+mn-lt"/>
                <a:ea typeface="MS PGothic" pitchFamily="34" charset="-128"/>
                <a:cs typeface="ＭＳ Ｐゴシック" charset="0"/>
              </a:rPr>
              <a:t>This slide shows the three pillars of the Budapest Convention – namely substantive law, procedural law and international cooperation. The highlighted pillar lists the different conduct that are criminalised under the Budapest Convention. This includes:</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Illegal access (Article 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Illegal interception (Article 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Data interference (Article 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System interference (Article 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Misuse of devices (Article 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Computer-related forgery (Article 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Computer-related fraud (Article 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Child pornography (Article 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Copyright infringement (Article 10)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Attempt, aiding &amp; abetting (Article 11)</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Corporate liability (Article 12)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en-GB" sz="1200" kern="1200" dirty="0">
              <a:solidFill>
                <a:schemeClr val="tx1"/>
              </a:solidFill>
              <a:latin typeface="+mn-lt"/>
              <a:ea typeface="MS PGothic" pitchFamily="34" charset="-128"/>
              <a:cs typeface="ＭＳ Ｐゴシック"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12</a:t>
            </a:fld>
            <a:endParaRPr lang="fr-FR" sz="1200"/>
          </a:p>
        </p:txBody>
      </p:sp>
    </p:spTree>
    <p:extLst>
      <p:ext uri="{BB962C8B-B14F-4D97-AF65-F5344CB8AC3E}">
        <p14:creationId xmlns:p14="http://schemas.microsoft.com/office/powerpoint/2010/main" val="1590907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15-Nov-20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15-Nov-20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15-Nov-20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15-Nov-20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2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626631"/>
            <a:ext cx="8750206" cy="3662541"/>
          </a:xfrm>
          <a:prstGeom prst="rect">
            <a:avLst/>
          </a:prstGeom>
          <a:ln>
            <a:noFill/>
          </a:ln>
        </p:spPr>
        <p:txBody>
          <a:bodyPr wrap="square">
            <a:spAutoFit/>
          </a:bodyPr>
          <a:lstStyle/>
          <a:p>
            <a:pPr algn="ctr"/>
            <a:r>
              <a:rPr lang="en-GB" sz="3600" b="1" i="1" dirty="0">
                <a:solidFill>
                  <a:schemeClr val="tx2"/>
                </a:solidFill>
              </a:rPr>
              <a:t>Specialized Judicial Course on International Cooperation</a:t>
            </a: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en-GB" sz="3200" b="1" dirty="0">
                <a:solidFill>
                  <a:schemeClr val="tx2"/>
                </a:solidFill>
              </a:rPr>
              <a:t>Session 1.3</a:t>
            </a:r>
          </a:p>
          <a:p>
            <a:pPr marL="0" indent="0" algn="ctr">
              <a:buFont typeface="Arial" charset="0"/>
              <a:buNone/>
              <a:defRPr/>
            </a:pPr>
            <a:r>
              <a:rPr lang="en-US" sz="3200" b="1" dirty="0">
                <a:solidFill>
                  <a:schemeClr val="tx2"/>
                </a:solidFill>
              </a:rPr>
              <a:t>Overview of Legal Basis of International Cooperation in Relation to Cybercrime and Electronic Evidence </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B8B1E30B-8BA8-43FF-9499-2681949A33FE}"/>
              </a:ext>
            </a:extLst>
          </p:cNvPr>
          <p:cNvSpPr txBox="1"/>
          <p:nvPr/>
        </p:nvSpPr>
        <p:spPr>
          <a:xfrm>
            <a:off x="2170598" y="5547504"/>
            <a:ext cx="4588778" cy="523220"/>
          </a:xfrm>
          <a:prstGeom prst="rect">
            <a:avLst/>
          </a:prstGeom>
          <a:noFill/>
        </p:spPr>
        <p:txBody>
          <a:bodyPr wrap="square">
            <a:spAutoFit/>
          </a:bodyPr>
          <a:lstStyle/>
          <a:p>
            <a:pPr algn="ctr"/>
            <a:r>
              <a:rPr lang="sr-Latn-RS" sz="2800" b="1" dirty="0">
                <a:solidFill>
                  <a:schemeClr val="tx2"/>
                </a:solidFill>
              </a:rPr>
              <a:t>- online version -</a:t>
            </a:r>
            <a:endParaRPr lang="en-US" sz="2800" dirty="0"/>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The Budapest Convention on Cybercrime </a:t>
            </a:r>
            <a:br>
              <a:rPr lang="en-GB" altLang="sr-Latn-RS" sz="3200" b="1" dirty="0"/>
            </a:br>
            <a:r>
              <a:rPr lang="en-GB" altLang="sr-Latn-RS" sz="3200" b="1" dirty="0"/>
              <a:t>of the Council of Europe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72937"/>
            <a:ext cx="4572000" cy="5693866"/>
          </a:xfrm>
          <a:prstGeom prst="rect">
            <a:avLst/>
          </a:prstGeom>
        </p:spPr>
        <p:txBody>
          <a:bodyPr>
            <a:spAutoFit/>
          </a:bodyPr>
          <a:lstStyle/>
          <a:p>
            <a:pPr marL="342900" indent="-342900">
              <a:buFont typeface="Wingdings" pitchFamily="2" charset="2"/>
              <a:buChar char="ü"/>
              <a:defRPr/>
            </a:pPr>
            <a:r>
              <a:rPr lang="en-GB" sz="2000" b="1" dirty="0"/>
              <a:t>Opened for signature on 23 November 2001 in Budapest</a:t>
            </a:r>
          </a:p>
          <a:p>
            <a:pPr marL="342900" indent="-342900">
              <a:buFont typeface="Wingdings" pitchFamily="2" charset="2"/>
              <a:buChar char="ü"/>
              <a:defRPr/>
            </a:pPr>
            <a:r>
              <a:rPr lang="en-GB" sz="2000" b="1" dirty="0"/>
              <a:t>Followed by Cybercrime Convention Committee (T-CY) </a:t>
            </a:r>
          </a:p>
          <a:p>
            <a:pPr marL="342900" indent="-342900">
              <a:buFont typeface="Wingdings" pitchFamily="2" charset="2"/>
              <a:buChar char="ü"/>
              <a:defRPr/>
            </a:pPr>
            <a:r>
              <a:rPr lang="en-GB" sz="2000" b="1" dirty="0"/>
              <a:t>Open for accession by any State</a:t>
            </a:r>
          </a:p>
          <a:p>
            <a:pPr>
              <a:defRPr/>
            </a:pPr>
            <a:endParaRPr lang="en-GB" sz="2000" b="1" dirty="0"/>
          </a:p>
          <a:p>
            <a:pPr marL="457200" indent="-457200">
              <a:buFont typeface="Wingdings" pitchFamily="2" charset="2"/>
              <a:buChar char="ü"/>
              <a:defRPr/>
            </a:pPr>
            <a:r>
              <a:rPr lang="en-GB" sz="2000" b="1" dirty="0"/>
              <a:t>As of </a:t>
            </a:r>
            <a:r>
              <a:rPr lang="en-US" sz="2000" b="1" dirty="0"/>
              <a:t>November</a:t>
            </a:r>
            <a:r>
              <a:rPr lang="hr-HR" sz="2000" b="1" dirty="0"/>
              <a:t> 2020</a:t>
            </a:r>
            <a:r>
              <a:rPr lang="en-GB" sz="2000" b="1" dirty="0"/>
              <a:t>:</a:t>
            </a:r>
          </a:p>
          <a:p>
            <a:pPr marL="342900" indent="-342900">
              <a:buFont typeface="Arial" pitchFamily="34" charset="0"/>
              <a:buChar char="•"/>
              <a:defRPr/>
            </a:pPr>
            <a:r>
              <a:rPr lang="hr-HR" sz="2000" b="1" dirty="0"/>
              <a:t>6</a:t>
            </a:r>
            <a:r>
              <a:rPr lang="fr-FR" sz="2000" b="1" dirty="0"/>
              <a:t>5</a:t>
            </a:r>
            <a:r>
              <a:rPr lang="en-GB" sz="2000" b="1" dirty="0"/>
              <a:t> parties </a:t>
            </a:r>
            <a:r>
              <a:rPr lang="en-GB" sz="2000" dirty="0"/>
              <a:t>(</a:t>
            </a:r>
            <a:r>
              <a:rPr lang="hr-HR" sz="2000" dirty="0"/>
              <a:t>4</a:t>
            </a:r>
            <a:r>
              <a:rPr lang="fr-FR" sz="2000" dirty="0"/>
              <a:t>4 </a:t>
            </a:r>
            <a:r>
              <a:rPr lang="en-US" sz="2000" dirty="0"/>
              <a:t>States members of the Council of Europe</a:t>
            </a:r>
            <a:r>
              <a:rPr lang="hr-HR" sz="2000" dirty="0"/>
              <a:t>, </a:t>
            </a:r>
            <a:r>
              <a:rPr lang="fr-FR" sz="2000" dirty="0"/>
              <a:t>in addition to Argentina, </a:t>
            </a:r>
            <a:r>
              <a:rPr lang="en-GB" sz="2000" dirty="0"/>
              <a:t>Australia, Cabo Verde, Canada, Chile, Colombia, Costa Rica, Dominican Republic, Ghana, </a:t>
            </a:r>
            <a:r>
              <a:rPr lang="en-US" sz="2000" dirty="0"/>
              <a:t>Israel</a:t>
            </a:r>
            <a:r>
              <a:rPr lang="hr-HR" sz="2000" dirty="0"/>
              <a:t>, </a:t>
            </a:r>
            <a:r>
              <a:rPr lang="en-GB" sz="2000" dirty="0"/>
              <a:t> </a:t>
            </a:r>
            <a:r>
              <a:rPr lang="hr-HR" sz="2000" dirty="0"/>
              <a:t>Japan, </a:t>
            </a:r>
            <a:r>
              <a:rPr lang="en-US" sz="2000" dirty="0"/>
              <a:t>Mauritius</a:t>
            </a:r>
            <a:r>
              <a:rPr lang="hr-HR" sz="2000" dirty="0"/>
              <a:t>, </a:t>
            </a:r>
            <a:r>
              <a:rPr lang="hr-HR" sz="2000" dirty="0" err="1"/>
              <a:t>Morocco</a:t>
            </a:r>
            <a:r>
              <a:rPr lang="hr-HR" sz="2000" dirty="0"/>
              <a:t>, </a:t>
            </a:r>
            <a:r>
              <a:rPr lang="en-GB" sz="2000" dirty="0"/>
              <a:t>Panama, Paraguay, Peru, Philippines, Senegal</a:t>
            </a:r>
            <a:r>
              <a:rPr lang="hr-HR" sz="2000" dirty="0"/>
              <a:t>, </a:t>
            </a:r>
            <a:r>
              <a:rPr lang="en-US" sz="2000" dirty="0"/>
              <a:t>Sri</a:t>
            </a:r>
            <a:r>
              <a:rPr lang="hr-HR" sz="2000" dirty="0"/>
              <a:t> Lanka, Tonga</a:t>
            </a:r>
            <a:r>
              <a:rPr lang="en-GB" sz="2000" dirty="0"/>
              <a:t> and USA)</a:t>
            </a:r>
          </a:p>
          <a:p>
            <a:pPr>
              <a:defRPr/>
            </a:pPr>
            <a:endParaRPr lang="en-GB" sz="2200" b="1" dirty="0"/>
          </a:p>
          <a:p>
            <a:pPr marL="800100" lvl="1" indent="-342900">
              <a:buFont typeface="Wingdings" pitchFamily="2" charset="2"/>
              <a:buChar char="ü"/>
            </a:pPr>
            <a:endParaRPr lang="en-GB" sz="2200" dirty="0"/>
          </a:p>
        </p:txBody>
      </p:sp>
      <p:sp>
        <p:nvSpPr>
          <p:cNvPr id="5" name="Rectangle 4">
            <a:extLst>
              <a:ext uri="{FF2B5EF4-FFF2-40B4-BE49-F238E27FC236}">
                <a16:creationId xmlns:a16="http://schemas.microsoft.com/office/drawing/2014/main" id="{CBF6D94C-E963-2548-B312-315B2A8ACCD5}"/>
              </a:ext>
            </a:extLst>
          </p:cNvPr>
          <p:cNvSpPr/>
          <p:nvPr/>
        </p:nvSpPr>
        <p:spPr>
          <a:xfrm>
            <a:off x="4572000" y="1085294"/>
            <a:ext cx="4572000" cy="5324535"/>
          </a:xfrm>
          <a:prstGeom prst="rect">
            <a:avLst/>
          </a:prstGeom>
        </p:spPr>
        <p:txBody>
          <a:bodyPr>
            <a:spAutoFit/>
          </a:bodyPr>
          <a:lstStyle/>
          <a:p>
            <a:pPr marL="342900" indent="-342900">
              <a:buFont typeface="Arial" pitchFamily="34" charset="0"/>
              <a:buChar char="•"/>
              <a:defRPr/>
            </a:pPr>
            <a:r>
              <a:rPr lang="en-US" sz="2000" b="1" dirty="0"/>
              <a:t>Total number of signatures not followed by ratifications: 3 </a:t>
            </a:r>
          </a:p>
          <a:p>
            <a:pPr marL="342900" indent="-342900">
              <a:buFont typeface="Arial" pitchFamily="34" charset="0"/>
              <a:buChar char="•"/>
              <a:defRPr/>
            </a:pPr>
            <a:r>
              <a:rPr lang="en-US" sz="2000" dirty="0"/>
              <a:t>(Ireland, Sweden, South Africa)</a:t>
            </a:r>
          </a:p>
          <a:p>
            <a:pPr marL="342900" indent="-342900">
              <a:buFont typeface="Arial" pitchFamily="34" charset="0"/>
              <a:buChar char="•"/>
              <a:defRPr/>
            </a:pPr>
            <a:endParaRPr lang="en-US" sz="2000" dirty="0"/>
          </a:p>
          <a:p>
            <a:pPr marL="342900" indent="-342900">
              <a:buFont typeface="Arial" pitchFamily="34" charset="0"/>
              <a:buChar char="•"/>
              <a:defRPr/>
            </a:pPr>
            <a:r>
              <a:rPr lang="en-US" sz="2000" b="1" dirty="0"/>
              <a:t>Total number of invitations to sign and ratify</a:t>
            </a:r>
            <a:r>
              <a:rPr lang="en-US" sz="2000" dirty="0"/>
              <a:t>: </a:t>
            </a:r>
            <a:r>
              <a:rPr lang="en-US" sz="2000" b="1" dirty="0"/>
              <a:t>9</a:t>
            </a:r>
            <a:r>
              <a:rPr lang="en-US" sz="2000" dirty="0"/>
              <a:t> </a:t>
            </a:r>
          </a:p>
          <a:p>
            <a:pPr marL="342900" indent="-342900">
              <a:buFont typeface="Arial" pitchFamily="34" charset="0"/>
              <a:buChar char="•"/>
              <a:defRPr/>
            </a:pPr>
            <a:r>
              <a:rPr lang="en-US" sz="2000" dirty="0"/>
              <a:t>(Benin, Brazil, Burkina Faso, Guatemala, New Zealand, Niger, Nigeria, Tunisia)</a:t>
            </a:r>
          </a:p>
          <a:p>
            <a:pPr marL="342900" indent="-342900">
              <a:buFont typeface="Arial" pitchFamily="34" charset="0"/>
              <a:buChar char="•"/>
              <a:defRPr/>
            </a:pPr>
            <a:endParaRPr lang="en-US" sz="2000" dirty="0"/>
          </a:p>
          <a:p>
            <a:pPr marL="342900" indent="-342900">
              <a:buFont typeface="Arial" pitchFamily="34" charset="0"/>
              <a:buChar char="•"/>
              <a:defRPr/>
            </a:pPr>
            <a:r>
              <a:rPr lang="en-US" sz="2000" b="1" dirty="0"/>
              <a:t>Total number of ratifications, signatures and invitations at October 2020: 77</a:t>
            </a:r>
          </a:p>
          <a:p>
            <a:pPr>
              <a:defRPr/>
            </a:pPr>
            <a:r>
              <a:rPr lang="en-US" sz="2000" b="1" dirty="0"/>
              <a:t> </a:t>
            </a:r>
          </a:p>
          <a:p>
            <a:pPr marL="342900" indent="-342900">
              <a:buFont typeface="Arial" panose="020B0604020202020204" pitchFamily="34" charset="0"/>
              <a:buChar char="•"/>
              <a:defRPr/>
            </a:pPr>
            <a:r>
              <a:rPr lang="en-US" sz="2000" b="1" dirty="0"/>
              <a:t>Many more have used the Budapest Convention as a guideline for domestic legislation</a:t>
            </a:r>
          </a:p>
        </p:txBody>
      </p:sp>
    </p:spTree>
    <p:extLst>
      <p:ext uri="{BB962C8B-B14F-4D97-AF65-F5344CB8AC3E}">
        <p14:creationId xmlns:p14="http://schemas.microsoft.com/office/powerpoint/2010/main" val="1044192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lide Number Placeholder 1">
            <a:extLst>
              <a:ext uri="{FF2B5EF4-FFF2-40B4-BE49-F238E27FC236}">
                <a16:creationId xmlns:a16="http://schemas.microsoft.com/office/drawing/2014/main" id="{CE969E5C-82EA-4D3D-8929-DA97BF12983C}"/>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144" name="TextBox 143">
            <a:extLst>
              <a:ext uri="{FF2B5EF4-FFF2-40B4-BE49-F238E27FC236}">
                <a16:creationId xmlns:a16="http://schemas.microsoft.com/office/drawing/2014/main" id="{75E153E7-57D2-4E89-A28B-0FE40CC377C8}"/>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146" name="Slide Number Placeholder 4">
            <a:extLst>
              <a:ext uri="{FF2B5EF4-FFF2-40B4-BE49-F238E27FC236}">
                <a16:creationId xmlns:a16="http://schemas.microsoft.com/office/drawing/2014/main" id="{5292D615-D9F4-4A75-91F0-DD6504B11964}"/>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47" name="Rectangle 146">
            <a:extLst>
              <a:ext uri="{FF2B5EF4-FFF2-40B4-BE49-F238E27FC236}">
                <a16:creationId xmlns:a16="http://schemas.microsoft.com/office/drawing/2014/main" id="{C8700ABF-74F0-4854-B5AE-91F99D55C299}"/>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8" name="Rectangle 4">
            <a:extLst>
              <a:ext uri="{FF2B5EF4-FFF2-40B4-BE49-F238E27FC236}">
                <a16:creationId xmlns:a16="http://schemas.microsoft.com/office/drawing/2014/main" id="{26E2B977-3E39-4EB8-A757-980081B3190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49" name="Rectangle 148">
            <a:extLst>
              <a:ext uri="{FF2B5EF4-FFF2-40B4-BE49-F238E27FC236}">
                <a16:creationId xmlns:a16="http://schemas.microsoft.com/office/drawing/2014/main" id="{95C3929D-C5B5-49F9-AC3F-CF6DA2F8E7C1}"/>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The Budapest Convention on Cybercrime </a:t>
            </a:r>
            <a:br>
              <a:rPr lang="en-GB" altLang="sr-Latn-RS" sz="3200" b="1" dirty="0"/>
            </a:br>
            <a:r>
              <a:rPr lang="en-GB" altLang="sr-Latn-RS" sz="3200" b="1" dirty="0"/>
              <a:t>of the Council of Europe</a:t>
            </a:r>
            <a:endParaRPr lang="en-GB" sz="3200" dirty="0"/>
          </a:p>
        </p:txBody>
      </p:sp>
      <p:pic>
        <p:nvPicPr>
          <p:cNvPr id="150" name="Picture 4">
            <a:extLst>
              <a:ext uri="{FF2B5EF4-FFF2-40B4-BE49-F238E27FC236}">
                <a16:creationId xmlns:a16="http://schemas.microsoft.com/office/drawing/2014/main" id="{CEF47A2B-D7FC-475D-9770-EC130536173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1" name="TextBox 150">
            <a:extLst>
              <a:ext uri="{FF2B5EF4-FFF2-40B4-BE49-F238E27FC236}">
                <a16:creationId xmlns:a16="http://schemas.microsoft.com/office/drawing/2014/main" id="{FA7A46AB-3391-4475-9D5F-04240CF80C68}"/>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2" name="TextBox 143">
            <a:extLst>
              <a:ext uri="{FF2B5EF4-FFF2-40B4-BE49-F238E27FC236}">
                <a16:creationId xmlns:a16="http://schemas.microsoft.com/office/drawing/2014/main" id="{8924E649-95E3-442F-83CA-C58BD9265267}"/>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4800" b="1" dirty="0">
                <a:latin typeface="Verdana" charset="0"/>
                <a:cs typeface="Verdana" charset="0"/>
              </a:rPr>
              <a:t>130</a:t>
            </a:r>
            <a:r>
              <a:rPr lang="en-GB" sz="4000" b="1" dirty="0">
                <a:latin typeface="Verdana" charset="0"/>
                <a:cs typeface="Verdana" charset="0"/>
              </a:rPr>
              <a:t>+</a:t>
            </a:r>
          </a:p>
        </p:txBody>
      </p:sp>
      <p:grpSp>
        <p:nvGrpSpPr>
          <p:cNvPr id="153" name="Group 152">
            <a:extLst>
              <a:ext uri="{FF2B5EF4-FFF2-40B4-BE49-F238E27FC236}">
                <a16:creationId xmlns:a16="http://schemas.microsoft.com/office/drawing/2014/main" id="{3C6D1116-DD8A-440A-8F9A-09E08F7313B9}"/>
              </a:ext>
            </a:extLst>
          </p:cNvPr>
          <p:cNvGrpSpPr>
            <a:grpSpLocks/>
          </p:cNvGrpSpPr>
          <p:nvPr/>
        </p:nvGrpSpPr>
        <p:grpSpPr bwMode="auto">
          <a:xfrm>
            <a:off x="359569" y="1180646"/>
            <a:ext cx="8424862" cy="3757613"/>
            <a:chOff x="-30650" y="0"/>
            <a:chExt cx="9372924" cy="4653136"/>
          </a:xfrm>
        </p:grpSpPr>
        <p:pic>
          <p:nvPicPr>
            <p:cNvPr id="154" name="Picture 153">
              <a:extLst>
                <a:ext uri="{FF2B5EF4-FFF2-40B4-BE49-F238E27FC236}">
                  <a16:creationId xmlns:a16="http://schemas.microsoft.com/office/drawing/2014/main" id="{415785B4-F620-43B8-B88A-F85CF2ED1AF4}"/>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285" name="Oval 284">
              <a:extLst>
                <a:ext uri="{FF2B5EF4-FFF2-40B4-BE49-F238E27FC236}">
                  <a16:creationId xmlns:a16="http://schemas.microsoft.com/office/drawing/2014/main" id="{77925D23-D596-4830-8EEF-78C0496F222D}"/>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6" name="Oval 285">
              <a:extLst>
                <a:ext uri="{FF2B5EF4-FFF2-40B4-BE49-F238E27FC236}">
                  <a16:creationId xmlns:a16="http://schemas.microsoft.com/office/drawing/2014/main" id="{27B4CF88-4594-4720-9193-E39E9A628211}"/>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7" name="Oval 286">
              <a:extLst>
                <a:ext uri="{FF2B5EF4-FFF2-40B4-BE49-F238E27FC236}">
                  <a16:creationId xmlns:a16="http://schemas.microsoft.com/office/drawing/2014/main" id="{1210C7AF-7DA3-49C0-ACCC-2C9628934E67}"/>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8" name="Oval 287">
              <a:extLst>
                <a:ext uri="{FF2B5EF4-FFF2-40B4-BE49-F238E27FC236}">
                  <a16:creationId xmlns:a16="http://schemas.microsoft.com/office/drawing/2014/main" id="{A9D43B90-345E-4117-B3B8-9FA656B35534}"/>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9" name="Oval 288">
              <a:extLst>
                <a:ext uri="{FF2B5EF4-FFF2-40B4-BE49-F238E27FC236}">
                  <a16:creationId xmlns:a16="http://schemas.microsoft.com/office/drawing/2014/main" id="{6FFA30A7-11BA-4872-BAFE-D75CCD1F11EA}"/>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0" name="Oval 289">
              <a:extLst>
                <a:ext uri="{FF2B5EF4-FFF2-40B4-BE49-F238E27FC236}">
                  <a16:creationId xmlns:a16="http://schemas.microsoft.com/office/drawing/2014/main" id="{F6FBE6A4-1363-46F0-849C-42968F662A0C}"/>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1" name="Oval 290">
              <a:extLst>
                <a:ext uri="{FF2B5EF4-FFF2-40B4-BE49-F238E27FC236}">
                  <a16:creationId xmlns:a16="http://schemas.microsoft.com/office/drawing/2014/main" id="{F2B51B40-742E-4630-BD28-954CFE20505D}"/>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2" name="Oval 291">
              <a:extLst>
                <a:ext uri="{FF2B5EF4-FFF2-40B4-BE49-F238E27FC236}">
                  <a16:creationId xmlns:a16="http://schemas.microsoft.com/office/drawing/2014/main" id="{8242A950-A306-4FE5-B8D6-E682E099FBA2}"/>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3" name="Oval 292">
              <a:extLst>
                <a:ext uri="{FF2B5EF4-FFF2-40B4-BE49-F238E27FC236}">
                  <a16:creationId xmlns:a16="http://schemas.microsoft.com/office/drawing/2014/main" id="{85DE0FD9-611F-418C-9D89-68155C6EBCED}"/>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4" name="Oval 293">
              <a:extLst>
                <a:ext uri="{FF2B5EF4-FFF2-40B4-BE49-F238E27FC236}">
                  <a16:creationId xmlns:a16="http://schemas.microsoft.com/office/drawing/2014/main" id="{B444F594-EBCF-4AF9-8991-EB9F9E0CCBA1}"/>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5" name="Oval 294">
              <a:extLst>
                <a:ext uri="{FF2B5EF4-FFF2-40B4-BE49-F238E27FC236}">
                  <a16:creationId xmlns:a16="http://schemas.microsoft.com/office/drawing/2014/main" id="{CB0EFBB4-5EF5-4F2C-8507-D27CAB758462}"/>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6" name="Oval 295">
              <a:extLst>
                <a:ext uri="{FF2B5EF4-FFF2-40B4-BE49-F238E27FC236}">
                  <a16:creationId xmlns:a16="http://schemas.microsoft.com/office/drawing/2014/main" id="{A74B40BF-2335-4AF0-A535-100024720AF1}"/>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Oval 296">
              <a:extLst>
                <a:ext uri="{FF2B5EF4-FFF2-40B4-BE49-F238E27FC236}">
                  <a16:creationId xmlns:a16="http://schemas.microsoft.com/office/drawing/2014/main" id="{AC38FE48-43B7-45D6-934E-6A2FC41AC5EC}"/>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8" name="Oval 297">
              <a:extLst>
                <a:ext uri="{FF2B5EF4-FFF2-40B4-BE49-F238E27FC236}">
                  <a16:creationId xmlns:a16="http://schemas.microsoft.com/office/drawing/2014/main" id="{1F64CEDF-E211-49BD-AAAD-348AC3E9A7C7}"/>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9" name="Oval 298">
              <a:extLst>
                <a:ext uri="{FF2B5EF4-FFF2-40B4-BE49-F238E27FC236}">
                  <a16:creationId xmlns:a16="http://schemas.microsoft.com/office/drawing/2014/main" id="{EB5794F3-2E98-4B00-9B3A-D9FDBC266395}"/>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0" name="Oval 299">
              <a:extLst>
                <a:ext uri="{FF2B5EF4-FFF2-40B4-BE49-F238E27FC236}">
                  <a16:creationId xmlns:a16="http://schemas.microsoft.com/office/drawing/2014/main" id="{BE8E1D08-2749-4555-995B-1A8F993C38E5}"/>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1" name="Oval 300">
              <a:extLst>
                <a:ext uri="{FF2B5EF4-FFF2-40B4-BE49-F238E27FC236}">
                  <a16:creationId xmlns:a16="http://schemas.microsoft.com/office/drawing/2014/main" id="{1FA1FEC6-BA6F-4D5A-89B5-03D64723FF4C}"/>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2" name="Oval 301">
              <a:extLst>
                <a:ext uri="{FF2B5EF4-FFF2-40B4-BE49-F238E27FC236}">
                  <a16:creationId xmlns:a16="http://schemas.microsoft.com/office/drawing/2014/main" id="{498C363D-FDA1-4D11-A3DA-0148B1DFDBCF}"/>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3" name="Oval 302">
              <a:extLst>
                <a:ext uri="{FF2B5EF4-FFF2-40B4-BE49-F238E27FC236}">
                  <a16:creationId xmlns:a16="http://schemas.microsoft.com/office/drawing/2014/main" id="{2A76B685-4BAE-4550-ACB1-9CD05A30D466}"/>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4" name="Oval 303">
              <a:extLst>
                <a:ext uri="{FF2B5EF4-FFF2-40B4-BE49-F238E27FC236}">
                  <a16:creationId xmlns:a16="http://schemas.microsoft.com/office/drawing/2014/main" id="{00D54C92-9EAB-4DA5-95C7-1AEA81CD598C}"/>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5" name="Oval 304">
              <a:extLst>
                <a:ext uri="{FF2B5EF4-FFF2-40B4-BE49-F238E27FC236}">
                  <a16:creationId xmlns:a16="http://schemas.microsoft.com/office/drawing/2014/main" id="{6C43D362-0D82-431F-BD04-22AEE6473A9E}"/>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6" name="Oval 305">
              <a:extLst>
                <a:ext uri="{FF2B5EF4-FFF2-40B4-BE49-F238E27FC236}">
                  <a16:creationId xmlns:a16="http://schemas.microsoft.com/office/drawing/2014/main" id="{17589F2A-1658-41F9-8D4D-400AFE4425E4}"/>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7" name="Oval 306">
              <a:extLst>
                <a:ext uri="{FF2B5EF4-FFF2-40B4-BE49-F238E27FC236}">
                  <a16:creationId xmlns:a16="http://schemas.microsoft.com/office/drawing/2014/main" id="{395EB7E4-7454-4466-8D58-CF33EDB2A239}"/>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8" name="Oval 307">
              <a:extLst>
                <a:ext uri="{FF2B5EF4-FFF2-40B4-BE49-F238E27FC236}">
                  <a16:creationId xmlns:a16="http://schemas.microsoft.com/office/drawing/2014/main" id="{700F2B98-9254-402D-9E46-695F9FC632DB}"/>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9" name="Oval 308">
              <a:extLst>
                <a:ext uri="{FF2B5EF4-FFF2-40B4-BE49-F238E27FC236}">
                  <a16:creationId xmlns:a16="http://schemas.microsoft.com/office/drawing/2014/main" id="{8C8BCFAA-0542-4EFC-9E5F-C6E303D3F169}"/>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0" name="Oval 309">
              <a:extLst>
                <a:ext uri="{FF2B5EF4-FFF2-40B4-BE49-F238E27FC236}">
                  <a16:creationId xmlns:a16="http://schemas.microsoft.com/office/drawing/2014/main" id="{6F992C04-8975-491A-AA3E-79D35F0981FD}"/>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1" name="Oval 310">
              <a:extLst>
                <a:ext uri="{FF2B5EF4-FFF2-40B4-BE49-F238E27FC236}">
                  <a16:creationId xmlns:a16="http://schemas.microsoft.com/office/drawing/2014/main" id="{25D52023-EEDE-4E08-98CE-09B18CFD884E}"/>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2" name="Oval 311">
              <a:extLst>
                <a:ext uri="{FF2B5EF4-FFF2-40B4-BE49-F238E27FC236}">
                  <a16:creationId xmlns:a16="http://schemas.microsoft.com/office/drawing/2014/main" id="{EC420DD7-03E1-4E11-AB68-AD3C6EE230CC}"/>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3" name="Oval 312">
              <a:extLst>
                <a:ext uri="{FF2B5EF4-FFF2-40B4-BE49-F238E27FC236}">
                  <a16:creationId xmlns:a16="http://schemas.microsoft.com/office/drawing/2014/main" id="{2FB32B8E-2E05-46EE-9F85-EDC41B4AB13A}"/>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4" name="Oval 313">
              <a:extLst>
                <a:ext uri="{FF2B5EF4-FFF2-40B4-BE49-F238E27FC236}">
                  <a16:creationId xmlns:a16="http://schemas.microsoft.com/office/drawing/2014/main" id="{59A690A9-3599-47DF-B828-B44795F19F52}"/>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5" name="Oval 314">
              <a:extLst>
                <a:ext uri="{FF2B5EF4-FFF2-40B4-BE49-F238E27FC236}">
                  <a16:creationId xmlns:a16="http://schemas.microsoft.com/office/drawing/2014/main" id="{6558B9E2-28B6-4ED1-B934-A0FE7F0A2E80}"/>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6" name="Oval 315">
              <a:extLst>
                <a:ext uri="{FF2B5EF4-FFF2-40B4-BE49-F238E27FC236}">
                  <a16:creationId xmlns:a16="http://schemas.microsoft.com/office/drawing/2014/main" id="{CCCD3717-7AB5-4A52-A549-736AE3A4C6D1}"/>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7" name="Oval 316">
              <a:extLst>
                <a:ext uri="{FF2B5EF4-FFF2-40B4-BE49-F238E27FC236}">
                  <a16:creationId xmlns:a16="http://schemas.microsoft.com/office/drawing/2014/main" id="{72F3AFEA-94EE-4D2A-99E2-3A0FAB5959DC}"/>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8" name="Oval 317">
              <a:extLst>
                <a:ext uri="{FF2B5EF4-FFF2-40B4-BE49-F238E27FC236}">
                  <a16:creationId xmlns:a16="http://schemas.microsoft.com/office/drawing/2014/main" id="{F28D4986-868C-4C40-BA1A-43FC3D9A96B0}"/>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9" name="Oval 318">
              <a:extLst>
                <a:ext uri="{FF2B5EF4-FFF2-40B4-BE49-F238E27FC236}">
                  <a16:creationId xmlns:a16="http://schemas.microsoft.com/office/drawing/2014/main" id="{3B738AF6-9A52-49E8-9D37-A0CBD4ED8A65}"/>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0" name="Oval 319">
              <a:extLst>
                <a:ext uri="{FF2B5EF4-FFF2-40B4-BE49-F238E27FC236}">
                  <a16:creationId xmlns:a16="http://schemas.microsoft.com/office/drawing/2014/main" id="{C1899B9B-BAE3-419B-BA59-68C8CB0155E7}"/>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1" name="Oval 320">
              <a:extLst>
                <a:ext uri="{FF2B5EF4-FFF2-40B4-BE49-F238E27FC236}">
                  <a16:creationId xmlns:a16="http://schemas.microsoft.com/office/drawing/2014/main" id="{24C985DB-3A36-4C38-94F7-79C1B332DE8A}"/>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2" name="Oval 321">
              <a:extLst>
                <a:ext uri="{FF2B5EF4-FFF2-40B4-BE49-F238E27FC236}">
                  <a16:creationId xmlns:a16="http://schemas.microsoft.com/office/drawing/2014/main" id="{ECC87AE7-4C2A-44FB-A8A3-3CE4E0CD7D70}"/>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3" name="Oval 322">
              <a:extLst>
                <a:ext uri="{FF2B5EF4-FFF2-40B4-BE49-F238E27FC236}">
                  <a16:creationId xmlns:a16="http://schemas.microsoft.com/office/drawing/2014/main" id="{CBE1B54A-4A9F-4BAC-A14A-D74DE8BE5066}"/>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4" name="Oval 323">
              <a:extLst>
                <a:ext uri="{FF2B5EF4-FFF2-40B4-BE49-F238E27FC236}">
                  <a16:creationId xmlns:a16="http://schemas.microsoft.com/office/drawing/2014/main" id="{8ECCB599-CB4B-413F-867F-12FFAB046D31}"/>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5" name="Oval 324">
              <a:extLst>
                <a:ext uri="{FF2B5EF4-FFF2-40B4-BE49-F238E27FC236}">
                  <a16:creationId xmlns:a16="http://schemas.microsoft.com/office/drawing/2014/main" id="{5959D785-AB56-4A8C-884E-3740CFF59C71}"/>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6" name="Oval 325">
              <a:extLst>
                <a:ext uri="{FF2B5EF4-FFF2-40B4-BE49-F238E27FC236}">
                  <a16:creationId xmlns:a16="http://schemas.microsoft.com/office/drawing/2014/main" id="{901E991F-E5C3-49E0-9AF1-48AB3C337A77}"/>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7" name="Oval 326">
              <a:extLst>
                <a:ext uri="{FF2B5EF4-FFF2-40B4-BE49-F238E27FC236}">
                  <a16:creationId xmlns:a16="http://schemas.microsoft.com/office/drawing/2014/main" id="{974AE864-433A-4404-AB69-BBC7983D11D1}"/>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8" name="Oval 327">
              <a:extLst>
                <a:ext uri="{FF2B5EF4-FFF2-40B4-BE49-F238E27FC236}">
                  <a16:creationId xmlns:a16="http://schemas.microsoft.com/office/drawing/2014/main" id="{108E7D24-7B02-4B1F-B136-189B96D20653}"/>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9" name="Oval 328">
              <a:extLst>
                <a:ext uri="{FF2B5EF4-FFF2-40B4-BE49-F238E27FC236}">
                  <a16:creationId xmlns:a16="http://schemas.microsoft.com/office/drawing/2014/main" id="{B2D53190-C640-42FB-9071-F25599798158}"/>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0" name="Oval 329">
              <a:extLst>
                <a:ext uri="{FF2B5EF4-FFF2-40B4-BE49-F238E27FC236}">
                  <a16:creationId xmlns:a16="http://schemas.microsoft.com/office/drawing/2014/main" id="{5D5AC11A-2B5D-49F0-85D7-BE666B33E2BB}"/>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1" name="Oval 330">
              <a:extLst>
                <a:ext uri="{FF2B5EF4-FFF2-40B4-BE49-F238E27FC236}">
                  <a16:creationId xmlns:a16="http://schemas.microsoft.com/office/drawing/2014/main" id="{C8AB4A9B-F091-4E0B-A486-56AA4BFF5E97}"/>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2" name="Oval 331">
              <a:extLst>
                <a:ext uri="{FF2B5EF4-FFF2-40B4-BE49-F238E27FC236}">
                  <a16:creationId xmlns:a16="http://schemas.microsoft.com/office/drawing/2014/main" id="{AB30A656-4416-4758-8F06-2AD17008A9F4}"/>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3" name="Oval 332">
              <a:extLst>
                <a:ext uri="{FF2B5EF4-FFF2-40B4-BE49-F238E27FC236}">
                  <a16:creationId xmlns:a16="http://schemas.microsoft.com/office/drawing/2014/main" id="{41DC3904-238A-40B4-9237-571C683DD5A6}"/>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4" name="Oval 333">
              <a:extLst>
                <a:ext uri="{FF2B5EF4-FFF2-40B4-BE49-F238E27FC236}">
                  <a16:creationId xmlns:a16="http://schemas.microsoft.com/office/drawing/2014/main" id="{D080842B-28FB-42FB-BEF3-EC6064E1C0B5}"/>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5" name="Oval 334">
              <a:extLst>
                <a:ext uri="{FF2B5EF4-FFF2-40B4-BE49-F238E27FC236}">
                  <a16:creationId xmlns:a16="http://schemas.microsoft.com/office/drawing/2014/main" id="{153692B9-9076-43D2-8227-323965C92569}"/>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6" name="Oval 335">
              <a:extLst>
                <a:ext uri="{FF2B5EF4-FFF2-40B4-BE49-F238E27FC236}">
                  <a16:creationId xmlns:a16="http://schemas.microsoft.com/office/drawing/2014/main" id="{54209E90-88CA-4BB3-96AE-4FC207679F41}"/>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7" name="Oval 336">
              <a:extLst>
                <a:ext uri="{FF2B5EF4-FFF2-40B4-BE49-F238E27FC236}">
                  <a16:creationId xmlns:a16="http://schemas.microsoft.com/office/drawing/2014/main" id="{97C78444-BEFC-4422-BA55-6C1D7C968AAF}"/>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8" name="Oval 337">
              <a:extLst>
                <a:ext uri="{FF2B5EF4-FFF2-40B4-BE49-F238E27FC236}">
                  <a16:creationId xmlns:a16="http://schemas.microsoft.com/office/drawing/2014/main" id="{DAC85E00-AFCB-49B5-856E-2FF57AC7D782}"/>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9" name="Oval 338">
              <a:extLst>
                <a:ext uri="{FF2B5EF4-FFF2-40B4-BE49-F238E27FC236}">
                  <a16:creationId xmlns:a16="http://schemas.microsoft.com/office/drawing/2014/main" id="{FD718EC8-642A-4256-861D-D56F006E2DB1}"/>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0" name="Oval 339">
              <a:extLst>
                <a:ext uri="{FF2B5EF4-FFF2-40B4-BE49-F238E27FC236}">
                  <a16:creationId xmlns:a16="http://schemas.microsoft.com/office/drawing/2014/main" id="{4943296F-0683-44CD-9826-53088D85D3F0}"/>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1" name="Oval 340">
              <a:extLst>
                <a:ext uri="{FF2B5EF4-FFF2-40B4-BE49-F238E27FC236}">
                  <a16:creationId xmlns:a16="http://schemas.microsoft.com/office/drawing/2014/main" id="{2AB8B266-30BB-4776-803F-BC7C8C62DCE7}"/>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2" name="Oval 341">
              <a:extLst>
                <a:ext uri="{FF2B5EF4-FFF2-40B4-BE49-F238E27FC236}">
                  <a16:creationId xmlns:a16="http://schemas.microsoft.com/office/drawing/2014/main" id="{F2B7F067-C074-4027-8D6F-5584DE4F469A}"/>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3" name="Oval 342">
              <a:extLst>
                <a:ext uri="{FF2B5EF4-FFF2-40B4-BE49-F238E27FC236}">
                  <a16:creationId xmlns:a16="http://schemas.microsoft.com/office/drawing/2014/main" id="{BCE74A74-8FB0-464B-A6C7-961D469F8DC1}"/>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4" name="Oval 343">
              <a:extLst>
                <a:ext uri="{FF2B5EF4-FFF2-40B4-BE49-F238E27FC236}">
                  <a16:creationId xmlns:a16="http://schemas.microsoft.com/office/drawing/2014/main" id="{C5B824BF-7C00-4125-976D-0651CFE8B0EE}"/>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5" name="Oval 344">
              <a:extLst>
                <a:ext uri="{FF2B5EF4-FFF2-40B4-BE49-F238E27FC236}">
                  <a16:creationId xmlns:a16="http://schemas.microsoft.com/office/drawing/2014/main" id="{378834A3-FE07-44EB-BE0B-98D93F1ACAF1}"/>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6" name="Oval 345">
              <a:extLst>
                <a:ext uri="{FF2B5EF4-FFF2-40B4-BE49-F238E27FC236}">
                  <a16:creationId xmlns:a16="http://schemas.microsoft.com/office/drawing/2014/main" id="{418EBE18-0658-49CF-A050-025481F4AEF6}"/>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7" name="Oval 346">
              <a:extLst>
                <a:ext uri="{FF2B5EF4-FFF2-40B4-BE49-F238E27FC236}">
                  <a16:creationId xmlns:a16="http://schemas.microsoft.com/office/drawing/2014/main" id="{5DFF1007-D870-4D69-B112-42A97E4CB8EC}"/>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8" name="Oval 347">
              <a:extLst>
                <a:ext uri="{FF2B5EF4-FFF2-40B4-BE49-F238E27FC236}">
                  <a16:creationId xmlns:a16="http://schemas.microsoft.com/office/drawing/2014/main" id="{2EF979C9-9F7E-4BE0-AB20-8E8A3039A94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9" name="Oval 348">
              <a:extLst>
                <a:ext uri="{FF2B5EF4-FFF2-40B4-BE49-F238E27FC236}">
                  <a16:creationId xmlns:a16="http://schemas.microsoft.com/office/drawing/2014/main" id="{3E29011A-ABC8-4273-99D2-B8AD0B891238}"/>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0" name="Oval 349">
              <a:extLst>
                <a:ext uri="{FF2B5EF4-FFF2-40B4-BE49-F238E27FC236}">
                  <a16:creationId xmlns:a16="http://schemas.microsoft.com/office/drawing/2014/main" id="{5C618181-DD37-4CAF-BD94-463D1ED19693}"/>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1" name="Oval 350">
              <a:extLst>
                <a:ext uri="{FF2B5EF4-FFF2-40B4-BE49-F238E27FC236}">
                  <a16:creationId xmlns:a16="http://schemas.microsoft.com/office/drawing/2014/main" id="{FD606C4E-E08A-48B4-A082-E47E0AAADD25}"/>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2" name="Oval 351">
              <a:extLst>
                <a:ext uri="{FF2B5EF4-FFF2-40B4-BE49-F238E27FC236}">
                  <a16:creationId xmlns:a16="http://schemas.microsoft.com/office/drawing/2014/main" id="{C84CC3C6-FB43-4F79-A00F-239279BEB24F}"/>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3" name="Oval 352">
              <a:extLst>
                <a:ext uri="{FF2B5EF4-FFF2-40B4-BE49-F238E27FC236}">
                  <a16:creationId xmlns:a16="http://schemas.microsoft.com/office/drawing/2014/main" id="{D72A1F37-AD2F-41F8-B668-E08DC81FDE8F}"/>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4" name="Oval 353">
              <a:extLst>
                <a:ext uri="{FF2B5EF4-FFF2-40B4-BE49-F238E27FC236}">
                  <a16:creationId xmlns:a16="http://schemas.microsoft.com/office/drawing/2014/main" id="{8909500A-578D-4071-B203-E2FF5D82C3DB}"/>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5" name="Oval 354">
              <a:extLst>
                <a:ext uri="{FF2B5EF4-FFF2-40B4-BE49-F238E27FC236}">
                  <a16:creationId xmlns:a16="http://schemas.microsoft.com/office/drawing/2014/main" id="{DBABA28A-4518-41B6-A23C-C193CE81A596}"/>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6" name="Oval 355">
              <a:extLst>
                <a:ext uri="{FF2B5EF4-FFF2-40B4-BE49-F238E27FC236}">
                  <a16:creationId xmlns:a16="http://schemas.microsoft.com/office/drawing/2014/main" id="{6A32943A-D4B9-4E42-AE66-12EC980BDB6D}"/>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7" name="Oval 356">
              <a:extLst>
                <a:ext uri="{FF2B5EF4-FFF2-40B4-BE49-F238E27FC236}">
                  <a16:creationId xmlns:a16="http://schemas.microsoft.com/office/drawing/2014/main" id="{6099E4E4-19D6-4FFF-A6C7-DF478467D942}"/>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8" name="Oval 357">
              <a:extLst>
                <a:ext uri="{FF2B5EF4-FFF2-40B4-BE49-F238E27FC236}">
                  <a16:creationId xmlns:a16="http://schemas.microsoft.com/office/drawing/2014/main" id="{A03D84F7-7E56-4F6A-AABC-EB62C1F2E3DF}"/>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9" name="Oval 358">
              <a:extLst>
                <a:ext uri="{FF2B5EF4-FFF2-40B4-BE49-F238E27FC236}">
                  <a16:creationId xmlns:a16="http://schemas.microsoft.com/office/drawing/2014/main" id="{A5A62327-1A2B-4129-B743-00DEDF2523FB}"/>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0" name="Oval 359">
              <a:extLst>
                <a:ext uri="{FF2B5EF4-FFF2-40B4-BE49-F238E27FC236}">
                  <a16:creationId xmlns:a16="http://schemas.microsoft.com/office/drawing/2014/main" id="{5BE47995-2FA8-41EF-953D-9E1740BAC19F}"/>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1" name="Oval 360">
              <a:extLst>
                <a:ext uri="{FF2B5EF4-FFF2-40B4-BE49-F238E27FC236}">
                  <a16:creationId xmlns:a16="http://schemas.microsoft.com/office/drawing/2014/main" id="{9FF3C24F-B20F-4A75-8029-ED49E935C7F1}"/>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2" name="Oval 361">
              <a:extLst>
                <a:ext uri="{FF2B5EF4-FFF2-40B4-BE49-F238E27FC236}">
                  <a16:creationId xmlns:a16="http://schemas.microsoft.com/office/drawing/2014/main" id="{4F465A89-B204-4F2B-8B82-9DF95E570331}"/>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3" name="Oval 362">
              <a:extLst>
                <a:ext uri="{FF2B5EF4-FFF2-40B4-BE49-F238E27FC236}">
                  <a16:creationId xmlns:a16="http://schemas.microsoft.com/office/drawing/2014/main" id="{10DA4821-9B08-464F-95AB-42421A32FF33}"/>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4" name="Oval 363">
              <a:extLst>
                <a:ext uri="{FF2B5EF4-FFF2-40B4-BE49-F238E27FC236}">
                  <a16:creationId xmlns:a16="http://schemas.microsoft.com/office/drawing/2014/main" id="{E36A43BA-D375-4BD2-9F39-325AB8BF6625}"/>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5" name="Oval 364">
              <a:extLst>
                <a:ext uri="{FF2B5EF4-FFF2-40B4-BE49-F238E27FC236}">
                  <a16:creationId xmlns:a16="http://schemas.microsoft.com/office/drawing/2014/main" id="{C6EDAF8C-BCDC-4007-9A46-1AEB177A8793}"/>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6" name="Oval 365">
              <a:extLst>
                <a:ext uri="{FF2B5EF4-FFF2-40B4-BE49-F238E27FC236}">
                  <a16:creationId xmlns:a16="http://schemas.microsoft.com/office/drawing/2014/main" id="{E12A3704-79D7-4E0D-AC3C-207557786465}"/>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7" name="Oval 366">
              <a:extLst>
                <a:ext uri="{FF2B5EF4-FFF2-40B4-BE49-F238E27FC236}">
                  <a16:creationId xmlns:a16="http://schemas.microsoft.com/office/drawing/2014/main" id="{D7AF4E50-71C9-475B-8568-9C025A36DF21}"/>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8" name="Oval 367">
              <a:extLst>
                <a:ext uri="{FF2B5EF4-FFF2-40B4-BE49-F238E27FC236}">
                  <a16:creationId xmlns:a16="http://schemas.microsoft.com/office/drawing/2014/main" id="{D61DBFA4-28C2-4172-98BE-FF50DB547A2D}"/>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9" name="Oval 368">
              <a:extLst>
                <a:ext uri="{FF2B5EF4-FFF2-40B4-BE49-F238E27FC236}">
                  <a16:creationId xmlns:a16="http://schemas.microsoft.com/office/drawing/2014/main" id="{53A2D64F-0A6F-44BF-AEF1-DA8B68EBA71F}"/>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0" name="Oval 369">
              <a:extLst>
                <a:ext uri="{FF2B5EF4-FFF2-40B4-BE49-F238E27FC236}">
                  <a16:creationId xmlns:a16="http://schemas.microsoft.com/office/drawing/2014/main" id="{A0AFAE5B-926F-45F9-B1C7-3826128A5B4E}"/>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1" name="Oval 370">
              <a:extLst>
                <a:ext uri="{FF2B5EF4-FFF2-40B4-BE49-F238E27FC236}">
                  <a16:creationId xmlns:a16="http://schemas.microsoft.com/office/drawing/2014/main" id="{96493444-CF67-49DF-BA13-3672F53901D8}"/>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2" name="Oval 371">
              <a:extLst>
                <a:ext uri="{FF2B5EF4-FFF2-40B4-BE49-F238E27FC236}">
                  <a16:creationId xmlns:a16="http://schemas.microsoft.com/office/drawing/2014/main" id="{ABB6AB7E-2BAA-4FF6-BC10-1FF56A4031DC}"/>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3" name="Oval 372">
              <a:extLst>
                <a:ext uri="{FF2B5EF4-FFF2-40B4-BE49-F238E27FC236}">
                  <a16:creationId xmlns:a16="http://schemas.microsoft.com/office/drawing/2014/main" id="{50F23429-D574-46D8-B823-8B8D304DC566}"/>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4" name="Oval 373">
              <a:extLst>
                <a:ext uri="{FF2B5EF4-FFF2-40B4-BE49-F238E27FC236}">
                  <a16:creationId xmlns:a16="http://schemas.microsoft.com/office/drawing/2014/main" id="{E1E35B13-0760-4722-8AFE-C2F98C42B676}"/>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5" name="Oval 374">
              <a:extLst>
                <a:ext uri="{FF2B5EF4-FFF2-40B4-BE49-F238E27FC236}">
                  <a16:creationId xmlns:a16="http://schemas.microsoft.com/office/drawing/2014/main" id="{0FD5195D-3F94-4E66-9198-16C5E1CB522D}"/>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6" name="Oval 375">
              <a:extLst>
                <a:ext uri="{FF2B5EF4-FFF2-40B4-BE49-F238E27FC236}">
                  <a16:creationId xmlns:a16="http://schemas.microsoft.com/office/drawing/2014/main" id="{D6153574-DCBF-4C1E-96F5-EF59418C6292}"/>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7" name="Oval 376">
              <a:extLst>
                <a:ext uri="{FF2B5EF4-FFF2-40B4-BE49-F238E27FC236}">
                  <a16:creationId xmlns:a16="http://schemas.microsoft.com/office/drawing/2014/main" id="{246CE9CD-D2CD-4BCA-ABF5-349405F40B14}"/>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8" name="Oval 377">
              <a:extLst>
                <a:ext uri="{FF2B5EF4-FFF2-40B4-BE49-F238E27FC236}">
                  <a16:creationId xmlns:a16="http://schemas.microsoft.com/office/drawing/2014/main" id="{D1E10E4E-116A-499F-8B80-DD0D04996A8E}"/>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9" name="Oval 378">
              <a:extLst>
                <a:ext uri="{FF2B5EF4-FFF2-40B4-BE49-F238E27FC236}">
                  <a16:creationId xmlns:a16="http://schemas.microsoft.com/office/drawing/2014/main" id="{EC221C07-76A9-4921-B52D-2EE69B837B19}"/>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0" name="Oval 379">
              <a:extLst>
                <a:ext uri="{FF2B5EF4-FFF2-40B4-BE49-F238E27FC236}">
                  <a16:creationId xmlns:a16="http://schemas.microsoft.com/office/drawing/2014/main" id="{B807EE3B-E703-4AD2-9E2B-AF134FBDED7A}"/>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1" name="Oval 380">
              <a:extLst>
                <a:ext uri="{FF2B5EF4-FFF2-40B4-BE49-F238E27FC236}">
                  <a16:creationId xmlns:a16="http://schemas.microsoft.com/office/drawing/2014/main" id="{679D8A16-7947-47E7-B82C-686DAED67234}"/>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2" name="Oval 381">
              <a:extLst>
                <a:ext uri="{FF2B5EF4-FFF2-40B4-BE49-F238E27FC236}">
                  <a16:creationId xmlns:a16="http://schemas.microsoft.com/office/drawing/2014/main" id="{0AC9CB91-08F0-4E5C-A492-144063872693}"/>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3" name="Oval 382">
              <a:extLst>
                <a:ext uri="{FF2B5EF4-FFF2-40B4-BE49-F238E27FC236}">
                  <a16:creationId xmlns:a16="http://schemas.microsoft.com/office/drawing/2014/main" id="{7DE1491D-9F3A-4882-8B64-74EC9B4F367C}"/>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4" name="Oval 383">
              <a:extLst>
                <a:ext uri="{FF2B5EF4-FFF2-40B4-BE49-F238E27FC236}">
                  <a16:creationId xmlns:a16="http://schemas.microsoft.com/office/drawing/2014/main" id="{27443F79-9B72-495C-ACE9-4AAE0E5E94D3}"/>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5" name="Oval 384">
              <a:extLst>
                <a:ext uri="{FF2B5EF4-FFF2-40B4-BE49-F238E27FC236}">
                  <a16:creationId xmlns:a16="http://schemas.microsoft.com/office/drawing/2014/main" id="{A6FED8AB-F102-41C3-A95A-0097CB267C5E}"/>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6" name="Oval 385">
              <a:extLst>
                <a:ext uri="{FF2B5EF4-FFF2-40B4-BE49-F238E27FC236}">
                  <a16:creationId xmlns:a16="http://schemas.microsoft.com/office/drawing/2014/main" id="{D3A747DF-41E9-44C2-BFE7-0B1D1FBD870C}"/>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7" name="Oval 386">
              <a:extLst>
                <a:ext uri="{FF2B5EF4-FFF2-40B4-BE49-F238E27FC236}">
                  <a16:creationId xmlns:a16="http://schemas.microsoft.com/office/drawing/2014/main" id="{579E20CB-5D5F-44A5-8AB7-6DEDE4471C04}"/>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8" name="Oval 387">
              <a:extLst>
                <a:ext uri="{FF2B5EF4-FFF2-40B4-BE49-F238E27FC236}">
                  <a16:creationId xmlns:a16="http://schemas.microsoft.com/office/drawing/2014/main" id="{A10AC7A8-5EFC-4E48-8829-235A6AFD965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9" name="Oval 388">
              <a:extLst>
                <a:ext uri="{FF2B5EF4-FFF2-40B4-BE49-F238E27FC236}">
                  <a16:creationId xmlns:a16="http://schemas.microsoft.com/office/drawing/2014/main" id="{0089E05E-D829-4FF9-A5FB-31DA1D609FCB}"/>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0" name="Oval 389">
              <a:extLst>
                <a:ext uri="{FF2B5EF4-FFF2-40B4-BE49-F238E27FC236}">
                  <a16:creationId xmlns:a16="http://schemas.microsoft.com/office/drawing/2014/main" id="{31C10C76-9203-4F7A-B9AA-9C165F41C817}"/>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1" name="Oval 390">
              <a:extLst>
                <a:ext uri="{FF2B5EF4-FFF2-40B4-BE49-F238E27FC236}">
                  <a16:creationId xmlns:a16="http://schemas.microsoft.com/office/drawing/2014/main" id="{D004386F-AED8-46B2-B8ED-9C0F81847921}"/>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2" name="Oval 391">
              <a:extLst>
                <a:ext uri="{FF2B5EF4-FFF2-40B4-BE49-F238E27FC236}">
                  <a16:creationId xmlns:a16="http://schemas.microsoft.com/office/drawing/2014/main" id="{B3517CCB-C680-466B-9A34-3C299615EF37}"/>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3" name="Oval 392">
              <a:extLst>
                <a:ext uri="{FF2B5EF4-FFF2-40B4-BE49-F238E27FC236}">
                  <a16:creationId xmlns:a16="http://schemas.microsoft.com/office/drawing/2014/main" id="{6D48013A-67FC-406B-AFEF-22B18DF3D945}"/>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4" name="Oval 393">
              <a:extLst>
                <a:ext uri="{FF2B5EF4-FFF2-40B4-BE49-F238E27FC236}">
                  <a16:creationId xmlns:a16="http://schemas.microsoft.com/office/drawing/2014/main" id="{3050709B-3FFC-4D36-A533-5574E621CBBE}"/>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5" name="Oval 394">
              <a:extLst>
                <a:ext uri="{FF2B5EF4-FFF2-40B4-BE49-F238E27FC236}">
                  <a16:creationId xmlns:a16="http://schemas.microsoft.com/office/drawing/2014/main" id="{FF70EEDE-8BFD-43E6-B84C-33FF3C3E8EB2}"/>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6" name="Oval 395">
              <a:extLst>
                <a:ext uri="{FF2B5EF4-FFF2-40B4-BE49-F238E27FC236}">
                  <a16:creationId xmlns:a16="http://schemas.microsoft.com/office/drawing/2014/main" id="{191AD4F1-548B-4E80-828E-57DCAC422B22}"/>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7" name="Oval 396">
              <a:extLst>
                <a:ext uri="{FF2B5EF4-FFF2-40B4-BE49-F238E27FC236}">
                  <a16:creationId xmlns:a16="http://schemas.microsoft.com/office/drawing/2014/main" id="{4BC386E8-53A7-4F73-A3D5-2E701C5629EB}"/>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8" name="Oval 397">
              <a:extLst>
                <a:ext uri="{FF2B5EF4-FFF2-40B4-BE49-F238E27FC236}">
                  <a16:creationId xmlns:a16="http://schemas.microsoft.com/office/drawing/2014/main" id="{4724BBF6-8B75-4843-BD66-8C1C78A3E598}"/>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9" name="Oval 398">
              <a:extLst>
                <a:ext uri="{FF2B5EF4-FFF2-40B4-BE49-F238E27FC236}">
                  <a16:creationId xmlns:a16="http://schemas.microsoft.com/office/drawing/2014/main" id="{65B87422-0FC1-4967-A3F6-002DA88E56CE}"/>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0" name="Oval 399">
              <a:extLst>
                <a:ext uri="{FF2B5EF4-FFF2-40B4-BE49-F238E27FC236}">
                  <a16:creationId xmlns:a16="http://schemas.microsoft.com/office/drawing/2014/main" id="{7BB83C0C-8500-4044-AF34-764250AEDB92}"/>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1" name="Oval 400">
              <a:extLst>
                <a:ext uri="{FF2B5EF4-FFF2-40B4-BE49-F238E27FC236}">
                  <a16:creationId xmlns:a16="http://schemas.microsoft.com/office/drawing/2014/main" id="{249D161F-C9D2-4E4E-861C-D9D0FADF7009}"/>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2" name="Oval 401">
              <a:extLst>
                <a:ext uri="{FF2B5EF4-FFF2-40B4-BE49-F238E27FC236}">
                  <a16:creationId xmlns:a16="http://schemas.microsoft.com/office/drawing/2014/main" id="{9617F5C9-58E4-4037-A08A-D4637A3DCCC3}"/>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403" name="TextBox 134">
            <a:extLst>
              <a:ext uri="{FF2B5EF4-FFF2-40B4-BE49-F238E27FC236}">
                <a16:creationId xmlns:a16="http://schemas.microsoft.com/office/drawing/2014/main" id="{2E5AA73A-AC34-40C9-A612-CE0DBB9DB8CA}"/>
              </a:ext>
            </a:extLst>
          </p:cNvPr>
          <p:cNvSpPr txBox="1">
            <a:spLocks noChangeArrowheads="1"/>
          </p:cNvSpPr>
          <p:nvPr/>
        </p:nvSpPr>
        <p:spPr bwMode="auto">
          <a:xfrm>
            <a:off x="143669" y="5063671"/>
            <a:ext cx="27590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Verdana" charset="0"/>
                <a:cs typeface="Verdana" charset="0"/>
              </a:rPr>
              <a:t>Budapest Convention</a:t>
            </a:r>
          </a:p>
          <a:p>
            <a:r>
              <a:rPr lang="en-GB" sz="1400" b="1" dirty="0">
                <a:latin typeface="Verdana" charset="0"/>
                <a:cs typeface="Verdana" charset="0"/>
              </a:rPr>
              <a:t>Ratified/acceded: </a:t>
            </a:r>
            <a:r>
              <a:rPr lang="en-GB" sz="2800" b="1" dirty="0">
                <a:solidFill>
                  <a:srgbClr val="FF0000"/>
                </a:solidFill>
                <a:latin typeface="Verdana" charset="0"/>
                <a:cs typeface="Verdana" charset="0"/>
              </a:rPr>
              <a:t>65</a:t>
            </a:r>
          </a:p>
        </p:txBody>
      </p:sp>
      <p:sp>
        <p:nvSpPr>
          <p:cNvPr id="404" name="TextBox 135">
            <a:extLst>
              <a:ext uri="{FF2B5EF4-FFF2-40B4-BE49-F238E27FC236}">
                <a16:creationId xmlns:a16="http://schemas.microsoft.com/office/drawing/2014/main" id="{ACA3C856-3FDF-4EAB-A18B-80766F4ED767}"/>
              </a:ext>
            </a:extLst>
          </p:cNvPr>
          <p:cNvSpPr txBox="1">
            <a:spLocks noChangeArrowheads="1"/>
          </p:cNvSpPr>
          <p:nvPr/>
        </p:nvSpPr>
        <p:spPr bwMode="auto">
          <a:xfrm>
            <a:off x="143669" y="5781692"/>
            <a:ext cx="2759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Verdana" charset="0"/>
                <a:cs typeface="Verdana" charset="0"/>
              </a:rPr>
              <a:t>Signed: 3</a:t>
            </a:r>
          </a:p>
        </p:txBody>
      </p:sp>
      <p:sp>
        <p:nvSpPr>
          <p:cNvPr id="405" name="TextBox 136">
            <a:extLst>
              <a:ext uri="{FF2B5EF4-FFF2-40B4-BE49-F238E27FC236}">
                <a16:creationId xmlns:a16="http://schemas.microsoft.com/office/drawing/2014/main" id="{A8808567-EB31-4853-B41D-F107788F9B34}"/>
              </a:ext>
            </a:extLst>
          </p:cNvPr>
          <p:cNvSpPr txBox="1">
            <a:spLocks noChangeArrowheads="1"/>
          </p:cNvSpPr>
          <p:nvPr/>
        </p:nvSpPr>
        <p:spPr bwMode="auto">
          <a:xfrm>
            <a:off x="143669" y="6213938"/>
            <a:ext cx="2759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Verdana" charset="0"/>
                <a:cs typeface="Verdana" charset="0"/>
              </a:rPr>
              <a:t>Invited to accede:  9</a:t>
            </a:r>
          </a:p>
        </p:txBody>
      </p:sp>
      <p:sp>
        <p:nvSpPr>
          <p:cNvPr id="406" name="TextBox 137">
            <a:extLst>
              <a:ext uri="{FF2B5EF4-FFF2-40B4-BE49-F238E27FC236}">
                <a16:creationId xmlns:a16="http://schemas.microsoft.com/office/drawing/2014/main" id="{B38F34A9-9CD3-4DF5-B0F9-6BD415C585D2}"/>
              </a:ext>
            </a:extLst>
          </p:cNvPr>
          <p:cNvSpPr txBox="1">
            <a:spLocks noChangeArrowheads="1"/>
          </p:cNvSpPr>
          <p:nvPr/>
        </p:nvSpPr>
        <p:spPr bwMode="auto">
          <a:xfrm>
            <a:off x="3759994" y="5206546"/>
            <a:ext cx="49815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a:latin typeface="Verdana" charset="0"/>
                <a:cs typeface="Verdana" charset="0"/>
              </a:rPr>
              <a:t>Other States with laws/draft laws largely in line with Budapest Convention = 20</a:t>
            </a:r>
          </a:p>
        </p:txBody>
      </p:sp>
      <p:sp>
        <p:nvSpPr>
          <p:cNvPr id="407" name="Oval 406">
            <a:extLst>
              <a:ext uri="{FF2B5EF4-FFF2-40B4-BE49-F238E27FC236}">
                <a16:creationId xmlns:a16="http://schemas.microsoft.com/office/drawing/2014/main" id="{E6228F80-1499-4074-A9FB-ED59F091663E}"/>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8" name="Oval 407">
            <a:extLst>
              <a:ext uri="{FF2B5EF4-FFF2-40B4-BE49-F238E27FC236}">
                <a16:creationId xmlns:a16="http://schemas.microsoft.com/office/drawing/2014/main" id="{56CAD098-44FA-4DAC-ADC9-239C13FD0907}"/>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9" name="Oval 408">
            <a:extLst>
              <a:ext uri="{FF2B5EF4-FFF2-40B4-BE49-F238E27FC236}">
                <a16:creationId xmlns:a16="http://schemas.microsoft.com/office/drawing/2014/main" id="{37896D79-0902-4D38-94DF-4C554EDC7B04}"/>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0" name="Oval 409">
            <a:extLst>
              <a:ext uri="{FF2B5EF4-FFF2-40B4-BE49-F238E27FC236}">
                <a16:creationId xmlns:a16="http://schemas.microsoft.com/office/drawing/2014/main" id="{3886BC1B-5305-4224-9603-49255AB944F5}"/>
              </a:ext>
            </a:extLst>
          </p:cNvPr>
          <p:cNvSpPr/>
          <p:nvPr/>
        </p:nvSpPr>
        <p:spPr>
          <a:xfrm>
            <a:off x="8352631" y="53144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1" name="TextBox 142">
            <a:extLst>
              <a:ext uri="{FF2B5EF4-FFF2-40B4-BE49-F238E27FC236}">
                <a16:creationId xmlns:a16="http://schemas.microsoft.com/office/drawing/2014/main" id="{3C21835E-06FB-4565-A6C5-C37241B38012}"/>
              </a:ext>
            </a:extLst>
          </p:cNvPr>
          <p:cNvSpPr txBox="1">
            <a:spLocks noChangeArrowheads="1"/>
          </p:cNvSpPr>
          <p:nvPr/>
        </p:nvSpPr>
        <p:spPr bwMode="auto">
          <a:xfrm>
            <a:off x="3796506" y="5801859"/>
            <a:ext cx="49815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Verdana" charset="0"/>
                <a:cs typeface="Verdana" charset="0"/>
              </a:rPr>
              <a:t>Further States drawing on Budapest Convention for legislation = 50+</a:t>
            </a:r>
          </a:p>
        </p:txBody>
      </p:sp>
      <p:sp>
        <p:nvSpPr>
          <p:cNvPr id="412" name="Oval 411">
            <a:extLst>
              <a:ext uri="{FF2B5EF4-FFF2-40B4-BE49-F238E27FC236}">
                <a16:creationId xmlns:a16="http://schemas.microsoft.com/office/drawing/2014/main" id="{02CC6723-D6F6-4BBA-BE43-0F7D1345F030}"/>
              </a:ext>
            </a:extLst>
          </p:cNvPr>
          <p:cNvSpPr/>
          <p:nvPr/>
        </p:nvSpPr>
        <p:spPr>
          <a:xfrm>
            <a:off x="8352631" y="5882821"/>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3" name="Oval 412">
            <a:extLst>
              <a:ext uri="{FF2B5EF4-FFF2-40B4-BE49-F238E27FC236}">
                <a16:creationId xmlns:a16="http://schemas.microsoft.com/office/drawing/2014/main" id="{397467F4-1061-4C5F-9F3B-EAA042330D28}"/>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4" name="Oval 413">
            <a:extLst>
              <a:ext uri="{FF2B5EF4-FFF2-40B4-BE49-F238E27FC236}">
                <a16:creationId xmlns:a16="http://schemas.microsoft.com/office/drawing/2014/main" id="{B75B7AC2-9E91-4DDF-A12C-49E4B74BB4E7}"/>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5" name="Oval 414">
            <a:extLst>
              <a:ext uri="{FF2B5EF4-FFF2-40B4-BE49-F238E27FC236}">
                <a16:creationId xmlns:a16="http://schemas.microsoft.com/office/drawing/2014/main" id="{BA46FF39-9A88-402C-B6C9-61304B8DFDBA}"/>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6" name="Oval 415">
            <a:extLst>
              <a:ext uri="{FF2B5EF4-FFF2-40B4-BE49-F238E27FC236}">
                <a16:creationId xmlns:a16="http://schemas.microsoft.com/office/drawing/2014/main" id="{86A8DD70-4295-4B72-A216-3724DB3FC66D}"/>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7" name="Oval 416">
            <a:extLst>
              <a:ext uri="{FF2B5EF4-FFF2-40B4-BE49-F238E27FC236}">
                <a16:creationId xmlns:a16="http://schemas.microsoft.com/office/drawing/2014/main" id="{21DBB2C2-4356-4F43-BE1E-2D541DC4B822}"/>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8" name="Oval 417">
            <a:extLst>
              <a:ext uri="{FF2B5EF4-FFF2-40B4-BE49-F238E27FC236}">
                <a16:creationId xmlns:a16="http://schemas.microsoft.com/office/drawing/2014/main" id="{34221BB5-FC16-4621-AA74-F7FC8BD52EE4}"/>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9" name="Oval 418">
            <a:extLst>
              <a:ext uri="{FF2B5EF4-FFF2-40B4-BE49-F238E27FC236}">
                <a16:creationId xmlns:a16="http://schemas.microsoft.com/office/drawing/2014/main" id="{208DD957-1890-4451-9361-FF9E49F85ADA}"/>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0" name="Oval 419">
            <a:extLst>
              <a:ext uri="{FF2B5EF4-FFF2-40B4-BE49-F238E27FC236}">
                <a16:creationId xmlns:a16="http://schemas.microsoft.com/office/drawing/2014/main" id="{CB13EFBA-94DA-4855-BD33-936E7F4DC15D}"/>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1" name="Oval 420">
            <a:extLst>
              <a:ext uri="{FF2B5EF4-FFF2-40B4-BE49-F238E27FC236}">
                <a16:creationId xmlns:a16="http://schemas.microsoft.com/office/drawing/2014/main" id="{A52044E6-E7DB-4141-9E62-1E409FC076AC}"/>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2" name="Oval 421">
            <a:extLst>
              <a:ext uri="{FF2B5EF4-FFF2-40B4-BE49-F238E27FC236}">
                <a16:creationId xmlns:a16="http://schemas.microsoft.com/office/drawing/2014/main" id="{1B02A170-5D1F-4BA4-8416-B919DDCB376B}"/>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3" name="TextBox 282">
            <a:extLst>
              <a:ext uri="{FF2B5EF4-FFF2-40B4-BE49-F238E27FC236}">
                <a16:creationId xmlns:a16="http://schemas.microsoft.com/office/drawing/2014/main" id="{FC0339A4-032B-4EEE-A5CB-F60FFC2D33FF}"/>
              </a:ext>
            </a:extLst>
          </p:cNvPr>
          <p:cNvSpPr txBox="1"/>
          <p:nvPr/>
        </p:nvSpPr>
        <p:spPr>
          <a:xfrm>
            <a:off x="291640" y="4233282"/>
            <a:ext cx="2328529"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4000" b="1" dirty="0">
                <a:solidFill>
                  <a:schemeClr val="accent1">
                    <a:lumMod val="50000"/>
                  </a:schemeClr>
                </a:solidFill>
                <a:latin typeface="Verdana" panose="020B0604030504040204" pitchFamily="34" charset="0"/>
                <a:ea typeface="Verdana" panose="020B0604030504040204" pitchFamily="34" charset="0"/>
              </a:rPr>
              <a:t>150+</a:t>
            </a:r>
          </a:p>
        </p:txBody>
      </p:sp>
    </p:spTree>
    <p:extLst>
      <p:ext uri="{BB962C8B-B14F-4D97-AF65-F5344CB8AC3E}">
        <p14:creationId xmlns:p14="http://schemas.microsoft.com/office/powerpoint/2010/main" val="147010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786062" cy="4478149"/>
          </a:xfrm>
          <a:prstGeom prst="rect">
            <a:avLst/>
          </a:prstGeom>
          <a:solidFill>
            <a:srgbClr val="FFFF00"/>
          </a:solidFill>
          <a:ln>
            <a:solidFill>
              <a:schemeClr val="bg1">
                <a:lumMod val="50000"/>
              </a:schemeClr>
            </a:solidFill>
          </a:ln>
        </p:spPr>
        <p:txBody>
          <a:bodyPr>
            <a:spAutoFit/>
          </a:bodyPr>
          <a:lstStyle/>
          <a:p>
            <a:pPr fontAlgn="auto">
              <a:spcBef>
                <a:spcPts val="0"/>
              </a:spcBef>
              <a:spcAft>
                <a:spcPts val="0"/>
              </a:spcAft>
              <a:defRPr/>
            </a:pPr>
            <a:r>
              <a:rPr lang="en-GB" sz="1900" b="1" dirty="0">
                <a:latin typeface="Verdana"/>
                <a:cs typeface="Verdana"/>
              </a:rPr>
              <a:t>Criminalising conduct</a:t>
            </a:r>
          </a:p>
          <a:p>
            <a:pPr marL="342900" indent="-342900" fontAlgn="auto">
              <a:spcBef>
                <a:spcPts val="0"/>
              </a:spcBef>
              <a:spcAft>
                <a:spcPts val="0"/>
              </a:spcAft>
              <a:buFont typeface="Wingdings" pitchFamily="2" charset="2"/>
              <a:buChar char="§"/>
              <a:defRPr/>
            </a:pPr>
            <a:r>
              <a:rPr lang="en-GB" sz="1900" dirty="0">
                <a:latin typeface="Verdana"/>
                <a:cs typeface="Verdana"/>
              </a:rPr>
              <a:t>Illegal access</a:t>
            </a:r>
          </a:p>
          <a:p>
            <a:pPr marL="342900" indent="-342900" fontAlgn="auto">
              <a:spcBef>
                <a:spcPts val="0"/>
              </a:spcBef>
              <a:spcAft>
                <a:spcPts val="0"/>
              </a:spcAft>
              <a:buFont typeface="Wingdings" pitchFamily="2" charset="2"/>
              <a:buChar char="§"/>
              <a:defRPr/>
            </a:pPr>
            <a:r>
              <a:rPr lang="en-GB" sz="1900" dirty="0">
                <a:latin typeface="Verdana"/>
                <a:cs typeface="Verdana"/>
              </a:rPr>
              <a:t>Illegal interception</a:t>
            </a:r>
          </a:p>
          <a:p>
            <a:pPr marL="342900" indent="-342900" fontAlgn="auto">
              <a:spcBef>
                <a:spcPts val="0"/>
              </a:spcBef>
              <a:spcAft>
                <a:spcPts val="0"/>
              </a:spcAft>
              <a:buFont typeface="Wingdings" pitchFamily="2" charset="2"/>
              <a:buChar char="§"/>
              <a:defRPr/>
            </a:pPr>
            <a:r>
              <a:rPr lang="en-GB" sz="1900" dirty="0">
                <a:latin typeface="Verdana"/>
                <a:cs typeface="Verdana"/>
              </a:rPr>
              <a:t>Data interference</a:t>
            </a:r>
          </a:p>
          <a:p>
            <a:pPr marL="342900" indent="-342900" fontAlgn="auto">
              <a:spcBef>
                <a:spcPts val="0"/>
              </a:spcBef>
              <a:spcAft>
                <a:spcPts val="0"/>
              </a:spcAft>
              <a:buFont typeface="Wingdings" pitchFamily="2" charset="2"/>
              <a:buChar char="§"/>
              <a:defRPr/>
            </a:pPr>
            <a:r>
              <a:rPr lang="en-GB" sz="1900" dirty="0">
                <a:latin typeface="Verdana"/>
                <a:cs typeface="Verdana"/>
              </a:rPr>
              <a:t>System interference</a:t>
            </a:r>
          </a:p>
          <a:p>
            <a:pPr marL="342900" indent="-342900" fontAlgn="auto">
              <a:spcBef>
                <a:spcPts val="0"/>
              </a:spcBef>
              <a:spcAft>
                <a:spcPts val="0"/>
              </a:spcAft>
              <a:buFont typeface="Wingdings" pitchFamily="2" charset="2"/>
              <a:buChar char="§"/>
              <a:defRPr/>
            </a:pPr>
            <a:r>
              <a:rPr lang="en-GB" sz="1900" dirty="0">
                <a:latin typeface="Verdana"/>
                <a:cs typeface="Verdana"/>
              </a:rPr>
              <a:t>Misuse of devices</a:t>
            </a:r>
          </a:p>
          <a:p>
            <a:pPr marL="342900" indent="-342900" fontAlgn="auto">
              <a:spcBef>
                <a:spcPts val="0"/>
              </a:spcBef>
              <a:spcAft>
                <a:spcPts val="0"/>
              </a:spcAft>
              <a:buFont typeface="Wingdings" pitchFamily="2" charset="2"/>
              <a:buChar char="§"/>
              <a:defRPr/>
            </a:pPr>
            <a:r>
              <a:rPr lang="en-GB" sz="1900" dirty="0">
                <a:latin typeface="Verdana"/>
                <a:cs typeface="Verdana"/>
              </a:rPr>
              <a:t>Fraud and forgery</a:t>
            </a:r>
          </a:p>
          <a:p>
            <a:pPr marL="342900" indent="-342900" fontAlgn="auto">
              <a:spcBef>
                <a:spcPts val="0"/>
              </a:spcBef>
              <a:spcAft>
                <a:spcPts val="0"/>
              </a:spcAft>
              <a:buFont typeface="Wingdings" pitchFamily="2" charset="2"/>
              <a:buChar char="§"/>
              <a:defRPr/>
            </a:pPr>
            <a:r>
              <a:rPr lang="en-GB" sz="1900" dirty="0">
                <a:latin typeface="Verdana"/>
                <a:cs typeface="Verdana"/>
              </a:rPr>
              <a:t>Child pornography</a:t>
            </a:r>
          </a:p>
          <a:p>
            <a:pPr marL="342900" indent="-342900" fontAlgn="auto">
              <a:spcBef>
                <a:spcPts val="0"/>
              </a:spcBef>
              <a:spcAft>
                <a:spcPts val="0"/>
              </a:spcAft>
              <a:buFont typeface="Wingdings" pitchFamily="2" charset="2"/>
              <a:buChar char="§"/>
              <a:defRPr/>
            </a:pPr>
            <a:r>
              <a:rPr lang="en-GB" sz="1900" dirty="0">
                <a:latin typeface="Verdana"/>
                <a:cs typeface="Verdana"/>
              </a:rPr>
              <a:t>IPR-offence</a:t>
            </a:r>
            <a:r>
              <a:rPr lang="de-DE" sz="1900" dirty="0">
                <a:latin typeface="Verdana"/>
                <a:cs typeface="Verdana"/>
              </a:rPr>
              <a:t>s</a:t>
            </a:r>
            <a:endParaRPr lang="en-US" sz="1900" dirty="0">
              <a:latin typeface="Verdana"/>
              <a:cs typeface="Verdana"/>
            </a:endParaRPr>
          </a:p>
          <a:p>
            <a:pPr marL="342900" indent="-342900" fontAlgn="auto">
              <a:spcBef>
                <a:spcPts val="0"/>
              </a:spcBef>
              <a:spcAft>
                <a:spcPts val="0"/>
              </a:spcAft>
              <a:buFont typeface="Wingdings" pitchFamily="2" charset="2"/>
              <a:buChar char="§"/>
              <a:defRPr/>
            </a:pPr>
            <a:r>
              <a:rPr lang="en-US" sz="1900" dirty="0">
                <a:latin typeface="Verdana"/>
                <a:cs typeface="Verdana"/>
              </a:rPr>
              <a:t>Attempt, Aiding &amp; Abetting</a:t>
            </a:r>
          </a:p>
          <a:p>
            <a:pPr marL="342900" indent="-342900" fontAlgn="auto">
              <a:spcBef>
                <a:spcPts val="0"/>
              </a:spcBef>
              <a:spcAft>
                <a:spcPts val="0"/>
              </a:spcAft>
              <a:buFont typeface="Wingdings" pitchFamily="2" charset="2"/>
              <a:buChar char="§"/>
              <a:defRPr/>
            </a:pPr>
            <a:r>
              <a:rPr lang="en-US" sz="1900" dirty="0">
                <a:latin typeface="Verdana"/>
                <a:cs typeface="Verdana"/>
              </a:rPr>
              <a:t>Corporate Liability</a:t>
            </a:r>
          </a:p>
        </p:txBody>
      </p:sp>
      <p:sp>
        <p:nvSpPr>
          <p:cNvPr id="21" name="Textfeld 4"/>
          <p:cNvSpPr txBox="1"/>
          <p:nvPr/>
        </p:nvSpPr>
        <p:spPr>
          <a:xfrm>
            <a:off x="6394447" y="988127"/>
            <a:ext cx="2570163" cy="5355312"/>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en-GB" sz="1900" b="1" dirty="0">
                <a:latin typeface="Verdana"/>
                <a:cs typeface="Verdana"/>
              </a:rPr>
              <a:t>International cooperation</a:t>
            </a:r>
          </a:p>
          <a:p>
            <a:pPr marL="361950" indent="-361950" fontAlgn="auto">
              <a:spcBef>
                <a:spcPts val="0"/>
              </a:spcBef>
              <a:spcAft>
                <a:spcPts val="0"/>
              </a:spcAft>
              <a:buFont typeface="Wingdings" pitchFamily="2" charset="2"/>
              <a:buChar char="§"/>
              <a:defRPr/>
            </a:pPr>
            <a:r>
              <a:rPr lang="en-GB" sz="1900" dirty="0">
                <a:latin typeface="Verdana"/>
                <a:cs typeface="Verdana"/>
              </a:rPr>
              <a:t>Extradition</a:t>
            </a:r>
          </a:p>
          <a:p>
            <a:pPr marL="361950" indent="-361950" fontAlgn="auto">
              <a:spcBef>
                <a:spcPts val="0"/>
              </a:spcBef>
              <a:spcAft>
                <a:spcPts val="0"/>
              </a:spcAft>
              <a:buFont typeface="Wingdings" pitchFamily="2" charset="2"/>
              <a:buChar char="§"/>
              <a:defRPr/>
            </a:pPr>
            <a:r>
              <a:rPr lang="en-GB" sz="1900" dirty="0">
                <a:latin typeface="Verdana"/>
                <a:cs typeface="Verdana"/>
              </a:rPr>
              <a:t>MLA</a:t>
            </a:r>
          </a:p>
          <a:p>
            <a:pPr marL="361950" indent="-361950" fontAlgn="auto">
              <a:spcBef>
                <a:spcPts val="0"/>
              </a:spcBef>
              <a:spcAft>
                <a:spcPts val="0"/>
              </a:spcAft>
              <a:buFont typeface="Wingdings" pitchFamily="2" charset="2"/>
              <a:buChar char="§"/>
              <a:defRPr/>
            </a:pPr>
            <a:r>
              <a:rPr lang="en-GB" sz="1900" dirty="0">
                <a:latin typeface="Verdana"/>
                <a:cs typeface="Verdana"/>
              </a:rPr>
              <a:t>Spontaneous information</a:t>
            </a:r>
          </a:p>
          <a:p>
            <a:pPr marL="361950" indent="-361950" fontAlgn="auto">
              <a:spcBef>
                <a:spcPts val="0"/>
              </a:spcBef>
              <a:spcAft>
                <a:spcPts val="0"/>
              </a:spcAft>
              <a:buFont typeface="Wingdings" pitchFamily="2" charset="2"/>
              <a:buChar char="§"/>
              <a:defRPr/>
            </a:pPr>
            <a:r>
              <a:rPr lang="en-GB" sz="1900" dirty="0">
                <a:latin typeface="Verdana"/>
                <a:cs typeface="Verdana"/>
              </a:rPr>
              <a:t>Expedited preservation</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US" sz="1900" dirty="0">
                <a:latin typeface="Verdana"/>
                <a:cs typeface="Verdana"/>
              </a:rPr>
              <a:t>Expedited Disclosure of TD</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MLA for access</a:t>
            </a:r>
          </a:p>
          <a:p>
            <a:pPr marL="361950" indent="-361950">
              <a:buFont typeface="Wingdings" pitchFamily="2" charset="2"/>
              <a:buChar char="§"/>
              <a:defRPr/>
            </a:pPr>
            <a:r>
              <a:rPr lang="en-US" sz="1900" dirty="0">
                <a:latin typeface="Verdana"/>
                <a:cs typeface="Verdana"/>
              </a:rPr>
              <a:t>Transborder access</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MLA for RT TD</a:t>
            </a:r>
          </a:p>
          <a:p>
            <a:pPr marL="361950" indent="-361950" fontAlgn="auto">
              <a:spcBef>
                <a:spcPts val="0"/>
              </a:spcBef>
              <a:spcAft>
                <a:spcPts val="0"/>
              </a:spcAft>
              <a:buFont typeface="Wingdings" pitchFamily="2" charset="2"/>
              <a:buChar char="§"/>
              <a:defRPr/>
            </a:pPr>
            <a:r>
              <a:rPr lang="en-GB" sz="1900" dirty="0">
                <a:latin typeface="Verdana"/>
                <a:cs typeface="Verdana"/>
              </a:rPr>
              <a:t>MLA for interception</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24/7 points of contact</a:t>
            </a: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5" name="Form 20"/>
          <p:cNvCxnSpPr>
            <a:stCxn id="19" idx="2"/>
          </p:cNvCxnSpPr>
          <p:nvPr/>
        </p:nvCxnSpPr>
        <p:spPr>
          <a:xfrm rot="16200000" flipH="1">
            <a:off x="3936507" y="3218118"/>
            <a:ext cx="93856" cy="4822030"/>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428875" cy="3308598"/>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en-GB" sz="1900" b="1" dirty="0">
                <a:latin typeface="Verdana"/>
                <a:cs typeface="Verdana"/>
              </a:rPr>
              <a:t>Procedural tools</a:t>
            </a:r>
          </a:p>
          <a:p>
            <a:pPr marL="361950" indent="-361950" fontAlgn="auto">
              <a:spcBef>
                <a:spcPts val="0"/>
              </a:spcBef>
              <a:spcAft>
                <a:spcPts val="0"/>
              </a:spcAft>
              <a:buFont typeface="Wingdings" pitchFamily="2" charset="2"/>
              <a:buChar char="§"/>
              <a:defRPr/>
            </a:pPr>
            <a:r>
              <a:rPr lang="en-GB" sz="1900" dirty="0">
                <a:latin typeface="Verdana"/>
                <a:cs typeface="Verdana"/>
              </a:rPr>
              <a:t>Expedited preservation</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US" sz="1900" dirty="0">
                <a:latin typeface="Verdana"/>
                <a:cs typeface="Verdana"/>
              </a:rPr>
              <a:t>Disclose TD</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Search and seizure</a:t>
            </a:r>
          </a:p>
          <a:p>
            <a:pPr marL="361950" indent="-361950" fontAlgn="auto">
              <a:spcBef>
                <a:spcPts val="0"/>
              </a:spcBef>
              <a:spcAft>
                <a:spcPts val="0"/>
              </a:spcAft>
              <a:buFont typeface="Wingdings" pitchFamily="2" charset="2"/>
              <a:buChar char="§"/>
              <a:defRPr/>
            </a:pPr>
            <a:r>
              <a:rPr lang="en-GB" sz="1900" dirty="0">
                <a:latin typeface="Verdana"/>
                <a:cs typeface="Verdana"/>
              </a:rPr>
              <a:t>Production order</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US" sz="1900" dirty="0">
                <a:latin typeface="Verdana"/>
                <a:cs typeface="Verdana"/>
              </a:rPr>
              <a:t>Real Time TD</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Interception of content data</a:t>
            </a:r>
            <a:endParaRPr lang="en-US" sz="1900" dirty="0">
              <a:latin typeface="Verdana"/>
              <a:cs typeface="Verdana"/>
            </a:endParaRP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en-GB" sz="1600" b="1" dirty="0">
                <a:solidFill>
                  <a:schemeClr val="tx1">
                    <a:lumMod val="65000"/>
                    <a:lumOff val="35000"/>
                  </a:schemeClr>
                </a:solidFill>
                <a:latin typeface="Verdana"/>
                <a:cs typeface="Verdana"/>
              </a:rPr>
              <a:t>Harmonisation </a:t>
            </a: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The Budapest Convention on Cybercrime </a:t>
            </a:r>
            <a:br>
              <a:rPr lang="en-GB" altLang="sr-Latn-RS" sz="3200" b="1" dirty="0"/>
            </a:br>
            <a:r>
              <a:rPr lang="en-GB" altLang="sr-Latn-RS" sz="3200" b="1" dirty="0"/>
              <a:t>of the Council of Europe</a:t>
            </a:r>
            <a:endParaRPr lang="en-GB" sz="3200" dirty="0"/>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878153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786062" cy="4478149"/>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en-GB" sz="1900" b="1" dirty="0">
                <a:latin typeface="Verdana"/>
                <a:cs typeface="Verdana"/>
              </a:rPr>
              <a:t>Criminalising conduct</a:t>
            </a:r>
          </a:p>
          <a:p>
            <a:pPr marL="342900" indent="-342900" fontAlgn="auto">
              <a:spcBef>
                <a:spcPts val="0"/>
              </a:spcBef>
              <a:spcAft>
                <a:spcPts val="0"/>
              </a:spcAft>
              <a:buFont typeface="Wingdings" pitchFamily="2" charset="2"/>
              <a:buChar char="§"/>
              <a:defRPr/>
            </a:pPr>
            <a:r>
              <a:rPr lang="en-GB" sz="1900" dirty="0">
                <a:latin typeface="Verdana"/>
                <a:cs typeface="Verdana"/>
              </a:rPr>
              <a:t>Illegal access</a:t>
            </a:r>
          </a:p>
          <a:p>
            <a:pPr marL="342900" indent="-342900" fontAlgn="auto">
              <a:spcBef>
                <a:spcPts val="0"/>
              </a:spcBef>
              <a:spcAft>
                <a:spcPts val="0"/>
              </a:spcAft>
              <a:buFont typeface="Wingdings" pitchFamily="2" charset="2"/>
              <a:buChar char="§"/>
              <a:defRPr/>
            </a:pPr>
            <a:r>
              <a:rPr lang="en-GB" sz="1900" dirty="0">
                <a:latin typeface="Verdana"/>
                <a:cs typeface="Verdana"/>
              </a:rPr>
              <a:t>Illegal interception</a:t>
            </a:r>
          </a:p>
          <a:p>
            <a:pPr marL="342900" indent="-342900" fontAlgn="auto">
              <a:spcBef>
                <a:spcPts val="0"/>
              </a:spcBef>
              <a:spcAft>
                <a:spcPts val="0"/>
              </a:spcAft>
              <a:buFont typeface="Wingdings" pitchFamily="2" charset="2"/>
              <a:buChar char="§"/>
              <a:defRPr/>
            </a:pPr>
            <a:r>
              <a:rPr lang="en-GB" sz="1900" dirty="0">
                <a:latin typeface="Verdana"/>
                <a:cs typeface="Verdana"/>
              </a:rPr>
              <a:t>Data interference</a:t>
            </a:r>
          </a:p>
          <a:p>
            <a:pPr marL="342900" indent="-342900" fontAlgn="auto">
              <a:spcBef>
                <a:spcPts val="0"/>
              </a:spcBef>
              <a:spcAft>
                <a:spcPts val="0"/>
              </a:spcAft>
              <a:buFont typeface="Wingdings" pitchFamily="2" charset="2"/>
              <a:buChar char="§"/>
              <a:defRPr/>
            </a:pPr>
            <a:r>
              <a:rPr lang="en-GB" sz="1900" dirty="0">
                <a:latin typeface="Verdana"/>
                <a:cs typeface="Verdana"/>
              </a:rPr>
              <a:t>System interference</a:t>
            </a:r>
          </a:p>
          <a:p>
            <a:pPr marL="342900" indent="-342900" fontAlgn="auto">
              <a:spcBef>
                <a:spcPts val="0"/>
              </a:spcBef>
              <a:spcAft>
                <a:spcPts val="0"/>
              </a:spcAft>
              <a:buFont typeface="Wingdings" pitchFamily="2" charset="2"/>
              <a:buChar char="§"/>
              <a:defRPr/>
            </a:pPr>
            <a:r>
              <a:rPr lang="en-GB" sz="1900" dirty="0">
                <a:latin typeface="Verdana"/>
                <a:cs typeface="Verdana"/>
              </a:rPr>
              <a:t>Misuse of devices</a:t>
            </a:r>
          </a:p>
          <a:p>
            <a:pPr marL="342900" indent="-342900" fontAlgn="auto">
              <a:spcBef>
                <a:spcPts val="0"/>
              </a:spcBef>
              <a:spcAft>
                <a:spcPts val="0"/>
              </a:spcAft>
              <a:buFont typeface="Wingdings" pitchFamily="2" charset="2"/>
              <a:buChar char="§"/>
              <a:defRPr/>
            </a:pPr>
            <a:r>
              <a:rPr lang="en-GB" sz="1900" dirty="0">
                <a:latin typeface="Verdana"/>
                <a:cs typeface="Verdana"/>
              </a:rPr>
              <a:t>Fraud and forgery</a:t>
            </a:r>
          </a:p>
          <a:p>
            <a:pPr marL="342900" indent="-342900" fontAlgn="auto">
              <a:spcBef>
                <a:spcPts val="0"/>
              </a:spcBef>
              <a:spcAft>
                <a:spcPts val="0"/>
              </a:spcAft>
              <a:buFont typeface="Wingdings" pitchFamily="2" charset="2"/>
              <a:buChar char="§"/>
              <a:defRPr/>
            </a:pPr>
            <a:r>
              <a:rPr lang="en-GB" sz="1900" dirty="0">
                <a:latin typeface="Verdana"/>
                <a:cs typeface="Verdana"/>
              </a:rPr>
              <a:t>Child pornography</a:t>
            </a:r>
          </a:p>
          <a:p>
            <a:pPr marL="342900" indent="-342900" fontAlgn="auto">
              <a:spcBef>
                <a:spcPts val="0"/>
              </a:spcBef>
              <a:spcAft>
                <a:spcPts val="0"/>
              </a:spcAft>
              <a:buFont typeface="Wingdings" pitchFamily="2" charset="2"/>
              <a:buChar char="§"/>
              <a:defRPr/>
            </a:pPr>
            <a:r>
              <a:rPr lang="en-GB" sz="1900" dirty="0">
                <a:latin typeface="Verdana"/>
                <a:cs typeface="Verdana"/>
              </a:rPr>
              <a:t>IPR-offence</a:t>
            </a:r>
            <a:r>
              <a:rPr lang="de-DE" sz="1900" dirty="0">
                <a:latin typeface="Verdana"/>
                <a:cs typeface="Verdana"/>
              </a:rPr>
              <a:t>s</a:t>
            </a:r>
            <a:endParaRPr lang="en-US" sz="1900" dirty="0">
              <a:latin typeface="Verdana"/>
              <a:cs typeface="Verdana"/>
            </a:endParaRPr>
          </a:p>
          <a:p>
            <a:pPr marL="342900" indent="-342900" fontAlgn="auto">
              <a:spcBef>
                <a:spcPts val="0"/>
              </a:spcBef>
              <a:spcAft>
                <a:spcPts val="0"/>
              </a:spcAft>
              <a:buFont typeface="Wingdings" pitchFamily="2" charset="2"/>
              <a:buChar char="§"/>
              <a:defRPr/>
            </a:pPr>
            <a:r>
              <a:rPr lang="en-US" sz="1900" dirty="0">
                <a:latin typeface="Verdana"/>
                <a:cs typeface="Verdana"/>
              </a:rPr>
              <a:t>Attempt, Aiding &amp; Abetting</a:t>
            </a:r>
          </a:p>
          <a:p>
            <a:pPr marL="342900" indent="-342900" fontAlgn="auto">
              <a:spcBef>
                <a:spcPts val="0"/>
              </a:spcBef>
              <a:spcAft>
                <a:spcPts val="0"/>
              </a:spcAft>
              <a:buFont typeface="Wingdings" pitchFamily="2" charset="2"/>
              <a:buChar char="§"/>
              <a:defRPr/>
            </a:pPr>
            <a:r>
              <a:rPr lang="en-US" sz="1900" dirty="0">
                <a:latin typeface="Verdana"/>
                <a:cs typeface="Verdana"/>
              </a:rPr>
              <a:t>Corporate Liability</a:t>
            </a:r>
          </a:p>
        </p:txBody>
      </p:sp>
      <p:sp>
        <p:nvSpPr>
          <p:cNvPr id="21" name="Textfeld 4"/>
          <p:cNvSpPr txBox="1"/>
          <p:nvPr/>
        </p:nvSpPr>
        <p:spPr>
          <a:xfrm>
            <a:off x="6394447" y="988127"/>
            <a:ext cx="2570163" cy="5355312"/>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en-GB" sz="1900" b="1" dirty="0">
                <a:latin typeface="Verdana"/>
                <a:cs typeface="Verdana"/>
              </a:rPr>
              <a:t>International cooperation</a:t>
            </a:r>
          </a:p>
          <a:p>
            <a:pPr marL="361950" indent="-361950" fontAlgn="auto">
              <a:spcBef>
                <a:spcPts val="0"/>
              </a:spcBef>
              <a:spcAft>
                <a:spcPts val="0"/>
              </a:spcAft>
              <a:buFont typeface="Wingdings" pitchFamily="2" charset="2"/>
              <a:buChar char="§"/>
              <a:defRPr/>
            </a:pPr>
            <a:r>
              <a:rPr lang="en-GB" sz="1900" dirty="0">
                <a:latin typeface="Verdana"/>
                <a:cs typeface="Verdana"/>
              </a:rPr>
              <a:t>Extradition</a:t>
            </a:r>
          </a:p>
          <a:p>
            <a:pPr marL="361950" indent="-361950" fontAlgn="auto">
              <a:spcBef>
                <a:spcPts val="0"/>
              </a:spcBef>
              <a:spcAft>
                <a:spcPts val="0"/>
              </a:spcAft>
              <a:buFont typeface="Wingdings" pitchFamily="2" charset="2"/>
              <a:buChar char="§"/>
              <a:defRPr/>
            </a:pPr>
            <a:r>
              <a:rPr lang="en-GB" sz="1900" dirty="0">
                <a:latin typeface="Verdana"/>
                <a:cs typeface="Verdana"/>
              </a:rPr>
              <a:t>MLA</a:t>
            </a:r>
          </a:p>
          <a:p>
            <a:pPr marL="361950" indent="-361950" fontAlgn="auto">
              <a:spcBef>
                <a:spcPts val="0"/>
              </a:spcBef>
              <a:spcAft>
                <a:spcPts val="0"/>
              </a:spcAft>
              <a:buFont typeface="Wingdings" pitchFamily="2" charset="2"/>
              <a:buChar char="§"/>
              <a:defRPr/>
            </a:pPr>
            <a:r>
              <a:rPr lang="en-GB" sz="1900" dirty="0">
                <a:latin typeface="Verdana"/>
                <a:cs typeface="Verdana"/>
              </a:rPr>
              <a:t>Spontaneous information</a:t>
            </a:r>
          </a:p>
          <a:p>
            <a:pPr marL="361950" indent="-361950" fontAlgn="auto">
              <a:spcBef>
                <a:spcPts val="0"/>
              </a:spcBef>
              <a:spcAft>
                <a:spcPts val="0"/>
              </a:spcAft>
              <a:buFont typeface="Wingdings" pitchFamily="2" charset="2"/>
              <a:buChar char="§"/>
              <a:defRPr/>
            </a:pPr>
            <a:r>
              <a:rPr lang="en-GB" sz="1900" dirty="0">
                <a:latin typeface="Verdana"/>
                <a:cs typeface="Verdana"/>
              </a:rPr>
              <a:t>Expedited preservation</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US" sz="1900" dirty="0">
                <a:latin typeface="Verdana"/>
                <a:cs typeface="Verdana"/>
              </a:rPr>
              <a:t>Expedited Disclosure of TD</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MLA for access</a:t>
            </a:r>
          </a:p>
          <a:p>
            <a:pPr marL="361950" indent="-361950">
              <a:buFont typeface="Wingdings" pitchFamily="2" charset="2"/>
              <a:buChar char="§"/>
              <a:defRPr/>
            </a:pPr>
            <a:r>
              <a:rPr lang="en-US" sz="1900" dirty="0">
                <a:latin typeface="Verdana"/>
                <a:cs typeface="Verdana"/>
              </a:rPr>
              <a:t>Transborder access</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MLA for RT TD</a:t>
            </a:r>
          </a:p>
          <a:p>
            <a:pPr marL="361950" indent="-361950" fontAlgn="auto">
              <a:spcBef>
                <a:spcPts val="0"/>
              </a:spcBef>
              <a:spcAft>
                <a:spcPts val="0"/>
              </a:spcAft>
              <a:buFont typeface="Wingdings" pitchFamily="2" charset="2"/>
              <a:buChar char="§"/>
              <a:defRPr/>
            </a:pPr>
            <a:r>
              <a:rPr lang="en-GB" sz="1900" dirty="0">
                <a:latin typeface="Verdana"/>
                <a:cs typeface="Verdana"/>
              </a:rPr>
              <a:t>MLA for interception</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24/7 points of contact</a:t>
            </a: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5" name="Form 20"/>
          <p:cNvCxnSpPr>
            <a:stCxn id="19" idx="2"/>
          </p:cNvCxnSpPr>
          <p:nvPr/>
        </p:nvCxnSpPr>
        <p:spPr>
          <a:xfrm rot="16200000" flipH="1">
            <a:off x="3936507" y="3218118"/>
            <a:ext cx="93856" cy="4822030"/>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428875" cy="3308598"/>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en-GB" sz="1900" b="1" dirty="0">
                <a:latin typeface="Verdana"/>
                <a:cs typeface="Verdana"/>
              </a:rPr>
              <a:t>Procedural tools</a:t>
            </a:r>
          </a:p>
          <a:p>
            <a:pPr marL="361950" indent="-361950" fontAlgn="auto">
              <a:spcBef>
                <a:spcPts val="0"/>
              </a:spcBef>
              <a:spcAft>
                <a:spcPts val="0"/>
              </a:spcAft>
              <a:buFont typeface="Wingdings" pitchFamily="2" charset="2"/>
              <a:buChar char="§"/>
              <a:defRPr/>
            </a:pPr>
            <a:r>
              <a:rPr lang="en-GB" sz="1900" dirty="0">
                <a:latin typeface="Verdana"/>
                <a:cs typeface="Verdana"/>
              </a:rPr>
              <a:t>Expedited preservation</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US" sz="1900" dirty="0">
                <a:latin typeface="Verdana"/>
                <a:cs typeface="Verdana"/>
              </a:rPr>
              <a:t>Disclose TD</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Search and seizure</a:t>
            </a:r>
          </a:p>
          <a:p>
            <a:pPr marL="361950" indent="-361950" fontAlgn="auto">
              <a:spcBef>
                <a:spcPts val="0"/>
              </a:spcBef>
              <a:spcAft>
                <a:spcPts val="0"/>
              </a:spcAft>
              <a:buFont typeface="Wingdings" pitchFamily="2" charset="2"/>
              <a:buChar char="§"/>
              <a:defRPr/>
            </a:pPr>
            <a:r>
              <a:rPr lang="en-GB" sz="1900" dirty="0">
                <a:latin typeface="Verdana"/>
                <a:cs typeface="Verdana"/>
              </a:rPr>
              <a:t>Production order</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US" sz="1900" dirty="0">
                <a:latin typeface="Verdana"/>
                <a:cs typeface="Verdana"/>
              </a:rPr>
              <a:t>Real Time TD</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Interception of content data</a:t>
            </a:r>
            <a:endParaRPr lang="en-US" sz="1900" dirty="0">
              <a:latin typeface="Verdana"/>
              <a:cs typeface="Verdana"/>
            </a:endParaRP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en-GB" sz="1600" b="1" dirty="0">
                <a:solidFill>
                  <a:schemeClr val="tx1">
                    <a:lumMod val="65000"/>
                    <a:lumOff val="35000"/>
                  </a:schemeClr>
                </a:solidFill>
                <a:latin typeface="Verdana"/>
                <a:cs typeface="Verdana"/>
              </a:rPr>
              <a:t>Harmonisation </a:t>
            </a: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The Budapest Convention on Cybercrime </a:t>
            </a:r>
            <a:br>
              <a:rPr lang="en-GB" altLang="sr-Latn-RS" sz="3200" b="1" dirty="0"/>
            </a:br>
            <a:r>
              <a:rPr lang="en-GB" altLang="sr-Latn-RS" sz="3200" b="1" dirty="0"/>
              <a:t>of the Council of Europe</a:t>
            </a:r>
            <a:endParaRPr lang="en-GB" sz="3200" dirty="0"/>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0546299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786062" cy="4478149"/>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en-GB" sz="1900" b="1" dirty="0">
                <a:latin typeface="Verdana"/>
                <a:cs typeface="Verdana"/>
              </a:rPr>
              <a:t>Criminalising conduct</a:t>
            </a:r>
          </a:p>
          <a:p>
            <a:pPr marL="342900" indent="-342900" fontAlgn="auto">
              <a:spcBef>
                <a:spcPts val="0"/>
              </a:spcBef>
              <a:spcAft>
                <a:spcPts val="0"/>
              </a:spcAft>
              <a:buFont typeface="Wingdings" pitchFamily="2" charset="2"/>
              <a:buChar char="§"/>
              <a:defRPr/>
            </a:pPr>
            <a:r>
              <a:rPr lang="en-GB" sz="1900" dirty="0">
                <a:latin typeface="Verdana"/>
                <a:cs typeface="Verdana"/>
              </a:rPr>
              <a:t>Illegal access</a:t>
            </a:r>
          </a:p>
          <a:p>
            <a:pPr marL="342900" indent="-342900" fontAlgn="auto">
              <a:spcBef>
                <a:spcPts val="0"/>
              </a:spcBef>
              <a:spcAft>
                <a:spcPts val="0"/>
              </a:spcAft>
              <a:buFont typeface="Wingdings" pitchFamily="2" charset="2"/>
              <a:buChar char="§"/>
              <a:defRPr/>
            </a:pPr>
            <a:r>
              <a:rPr lang="en-GB" sz="1900" dirty="0">
                <a:latin typeface="Verdana"/>
                <a:cs typeface="Verdana"/>
              </a:rPr>
              <a:t>Illegal interception</a:t>
            </a:r>
          </a:p>
          <a:p>
            <a:pPr marL="342900" indent="-342900" fontAlgn="auto">
              <a:spcBef>
                <a:spcPts val="0"/>
              </a:spcBef>
              <a:spcAft>
                <a:spcPts val="0"/>
              </a:spcAft>
              <a:buFont typeface="Wingdings" pitchFamily="2" charset="2"/>
              <a:buChar char="§"/>
              <a:defRPr/>
            </a:pPr>
            <a:r>
              <a:rPr lang="en-GB" sz="1900" dirty="0">
                <a:latin typeface="Verdana"/>
                <a:cs typeface="Verdana"/>
              </a:rPr>
              <a:t>Data interference</a:t>
            </a:r>
          </a:p>
          <a:p>
            <a:pPr marL="342900" indent="-342900" fontAlgn="auto">
              <a:spcBef>
                <a:spcPts val="0"/>
              </a:spcBef>
              <a:spcAft>
                <a:spcPts val="0"/>
              </a:spcAft>
              <a:buFont typeface="Wingdings" pitchFamily="2" charset="2"/>
              <a:buChar char="§"/>
              <a:defRPr/>
            </a:pPr>
            <a:r>
              <a:rPr lang="en-GB" sz="1900" dirty="0">
                <a:latin typeface="Verdana"/>
                <a:cs typeface="Verdana"/>
              </a:rPr>
              <a:t>System interference</a:t>
            </a:r>
          </a:p>
          <a:p>
            <a:pPr marL="342900" indent="-342900" fontAlgn="auto">
              <a:spcBef>
                <a:spcPts val="0"/>
              </a:spcBef>
              <a:spcAft>
                <a:spcPts val="0"/>
              </a:spcAft>
              <a:buFont typeface="Wingdings" pitchFamily="2" charset="2"/>
              <a:buChar char="§"/>
              <a:defRPr/>
            </a:pPr>
            <a:r>
              <a:rPr lang="en-GB" sz="1900" dirty="0">
                <a:latin typeface="Verdana"/>
                <a:cs typeface="Verdana"/>
              </a:rPr>
              <a:t>Misuse of devices</a:t>
            </a:r>
          </a:p>
          <a:p>
            <a:pPr marL="342900" indent="-342900" fontAlgn="auto">
              <a:spcBef>
                <a:spcPts val="0"/>
              </a:spcBef>
              <a:spcAft>
                <a:spcPts val="0"/>
              </a:spcAft>
              <a:buFont typeface="Wingdings" pitchFamily="2" charset="2"/>
              <a:buChar char="§"/>
              <a:defRPr/>
            </a:pPr>
            <a:r>
              <a:rPr lang="en-GB" sz="1900" dirty="0">
                <a:latin typeface="Verdana"/>
                <a:cs typeface="Verdana"/>
              </a:rPr>
              <a:t>Fraud and forgery</a:t>
            </a:r>
          </a:p>
          <a:p>
            <a:pPr marL="342900" indent="-342900" fontAlgn="auto">
              <a:spcBef>
                <a:spcPts val="0"/>
              </a:spcBef>
              <a:spcAft>
                <a:spcPts val="0"/>
              </a:spcAft>
              <a:buFont typeface="Wingdings" pitchFamily="2" charset="2"/>
              <a:buChar char="§"/>
              <a:defRPr/>
            </a:pPr>
            <a:r>
              <a:rPr lang="en-GB" sz="1900" dirty="0">
                <a:latin typeface="Verdana"/>
                <a:cs typeface="Verdana"/>
              </a:rPr>
              <a:t>Child pornography</a:t>
            </a:r>
          </a:p>
          <a:p>
            <a:pPr marL="342900" indent="-342900" fontAlgn="auto">
              <a:spcBef>
                <a:spcPts val="0"/>
              </a:spcBef>
              <a:spcAft>
                <a:spcPts val="0"/>
              </a:spcAft>
              <a:buFont typeface="Wingdings" pitchFamily="2" charset="2"/>
              <a:buChar char="§"/>
              <a:defRPr/>
            </a:pPr>
            <a:r>
              <a:rPr lang="en-GB" sz="1900" dirty="0">
                <a:latin typeface="Verdana"/>
                <a:cs typeface="Verdana"/>
              </a:rPr>
              <a:t>IPR-offence</a:t>
            </a:r>
            <a:r>
              <a:rPr lang="de-DE" sz="1900" dirty="0">
                <a:latin typeface="Verdana"/>
                <a:cs typeface="Verdana"/>
              </a:rPr>
              <a:t>s</a:t>
            </a:r>
            <a:endParaRPr lang="en-US" sz="1900" dirty="0">
              <a:latin typeface="Verdana"/>
              <a:cs typeface="Verdana"/>
            </a:endParaRPr>
          </a:p>
          <a:p>
            <a:pPr marL="342900" indent="-342900" fontAlgn="auto">
              <a:spcBef>
                <a:spcPts val="0"/>
              </a:spcBef>
              <a:spcAft>
                <a:spcPts val="0"/>
              </a:spcAft>
              <a:buFont typeface="Wingdings" pitchFamily="2" charset="2"/>
              <a:buChar char="§"/>
              <a:defRPr/>
            </a:pPr>
            <a:r>
              <a:rPr lang="en-US" sz="1900" dirty="0">
                <a:latin typeface="Verdana"/>
                <a:cs typeface="Verdana"/>
              </a:rPr>
              <a:t>Attempt, Aiding &amp; Abetting</a:t>
            </a:r>
          </a:p>
          <a:p>
            <a:pPr marL="342900" indent="-342900" fontAlgn="auto">
              <a:spcBef>
                <a:spcPts val="0"/>
              </a:spcBef>
              <a:spcAft>
                <a:spcPts val="0"/>
              </a:spcAft>
              <a:buFont typeface="Wingdings" pitchFamily="2" charset="2"/>
              <a:buChar char="§"/>
              <a:defRPr/>
            </a:pPr>
            <a:r>
              <a:rPr lang="en-US" sz="1900" dirty="0">
                <a:latin typeface="Verdana"/>
                <a:cs typeface="Verdana"/>
              </a:rPr>
              <a:t>Corporate Liability</a:t>
            </a:r>
          </a:p>
        </p:txBody>
      </p:sp>
      <p:sp>
        <p:nvSpPr>
          <p:cNvPr id="21" name="Textfeld 4"/>
          <p:cNvSpPr txBox="1"/>
          <p:nvPr/>
        </p:nvSpPr>
        <p:spPr>
          <a:xfrm>
            <a:off x="6394447" y="988127"/>
            <a:ext cx="2570163" cy="5355312"/>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en-GB" sz="1900" b="1" dirty="0">
                <a:latin typeface="Verdana"/>
                <a:cs typeface="Verdana"/>
              </a:rPr>
              <a:t>International cooperation</a:t>
            </a:r>
          </a:p>
          <a:p>
            <a:pPr marL="361950" indent="-361950" fontAlgn="auto">
              <a:spcBef>
                <a:spcPts val="0"/>
              </a:spcBef>
              <a:spcAft>
                <a:spcPts val="0"/>
              </a:spcAft>
              <a:buFont typeface="Wingdings" pitchFamily="2" charset="2"/>
              <a:buChar char="§"/>
              <a:defRPr/>
            </a:pPr>
            <a:r>
              <a:rPr lang="en-GB" sz="1900" dirty="0">
                <a:latin typeface="Verdana"/>
                <a:cs typeface="Verdana"/>
              </a:rPr>
              <a:t>Extradition</a:t>
            </a:r>
          </a:p>
          <a:p>
            <a:pPr marL="361950" indent="-361950" fontAlgn="auto">
              <a:spcBef>
                <a:spcPts val="0"/>
              </a:spcBef>
              <a:spcAft>
                <a:spcPts val="0"/>
              </a:spcAft>
              <a:buFont typeface="Wingdings" pitchFamily="2" charset="2"/>
              <a:buChar char="§"/>
              <a:defRPr/>
            </a:pPr>
            <a:r>
              <a:rPr lang="en-GB" sz="1900" dirty="0">
                <a:latin typeface="Verdana"/>
                <a:cs typeface="Verdana"/>
              </a:rPr>
              <a:t>MLA</a:t>
            </a:r>
          </a:p>
          <a:p>
            <a:pPr marL="361950" indent="-361950" fontAlgn="auto">
              <a:spcBef>
                <a:spcPts val="0"/>
              </a:spcBef>
              <a:spcAft>
                <a:spcPts val="0"/>
              </a:spcAft>
              <a:buFont typeface="Wingdings" pitchFamily="2" charset="2"/>
              <a:buChar char="§"/>
              <a:defRPr/>
            </a:pPr>
            <a:r>
              <a:rPr lang="en-GB" sz="1900" dirty="0">
                <a:latin typeface="Verdana"/>
                <a:cs typeface="Verdana"/>
              </a:rPr>
              <a:t>Spontaneous information</a:t>
            </a:r>
          </a:p>
          <a:p>
            <a:pPr marL="361950" indent="-361950" fontAlgn="auto">
              <a:spcBef>
                <a:spcPts val="0"/>
              </a:spcBef>
              <a:spcAft>
                <a:spcPts val="0"/>
              </a:spcAft>
              <a:buFont typeface="Wingdings" pitchFamily="2" charset="2"/>
              <a:buChar char="§"/>
              <a:defRPr/>
            </a:pPr>
            <a:r>
              <a:rPr lang="en-GB" sz="1900" dirty="0">
                <a:latin typeface="Verdana"/>
                <a:cs typeface="Verdana"/>
              </a:rPr>
              <a:t>Expedited preservation</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US" sz="1900" dirty="0">
                <a:latin typeface="Verdana"/>
                <a:cs typeface="Verdana"/>
              </a:rPr>
              <a:t>Expedited Disclosure of TD</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MLA for access</a:t>
            </a:r>
          </a:p>
          <a:p>
            <a:pPr marL="361950" indent="-361950">
              <a:buFont typeface="Wingdings" pitchFamily="2" charset="2"/>
              <a:buChar char="§"/>
              <a:defRPr/>
            </a:pPr>
            <a:r>
              <a:rPr lang="en-US" sz="1900" dirty="0">
                <a:latin typeface="Verdana"/>
                <a:cs typeface="Verdana"/>
              </a:rPr>
              <a:t>Transborder access</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MLA for RT TD</a:t>
            </a:r>
          </a:p>
          <a:p>
            <a:pPr marL="361950" indent="-361950" fontAlgn="auto">
              <a:spcBef>
                <a:spcPts val="0"/>
              </a:spcBef>
              <a:spcAft>
                <a:spcPts val="0"/>
              </a:spcAft>
              <a:buFont typeface="Wingdings" pitchFamily="2" charset="2"/>
              <a:buChar char="§"/>
              <a:defRPr/>
            </a:pPr>
            <a:r>
              <a:rPr lang="en-GB" sz="1900" dirty="0">
                <a:latin typeface="Verdana"/>
                <a:cs typeface="Verdana"/>
              </a:rPr>
              <a:t>MLA for interception</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24/7 points of contact</a:t>
            </a: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5" name="Form 20"/>
          <p:cNvCxnSpPr>
            <a:stCxn id="19" idx="2"/>
          </p:cNvCxnSpPr>
          <p:nvPr/>
        </p:nvCxnSpPr>
        <p:spPr>
          <a:xfrm rot="16200000" flipH="1">
            <a:off x="3936507" y="3218118"/>
            <a:ext cx="93856" cy="4822030"/>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428875" cy="3308598"/>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en-GB" sz="1900" b="1" dirty="0">
                <a:latin typeface="Verdana"/>
                <a:cs typeface="Verdana"/>
              </a:rPr>
              <a:t>Procedural tools</a:t>
            </a:r>
          </a:p>
          <a:p>
            <a:pPr marL="361950" indent="-361950" fontAlgn="auto">
              <a:spcBef>
                <a:spcPts val="0"/>
              </a:spcBef>
              <a:spcAft>
                <a:spcPts val="0"/>
              </a:spcAft>
              <a:buFont typeface="Wingdings" pitchFamily="2" charset="2"/>
              <a:buChar char="§"/>
              <a:defRPr/>
            </a:pPr>
            <a:r>
              <a:rPr lang="en-GB" sz="1900" dirty="0">
                <a:latin typeface="Verdana"/>
                <a:cs typeface="Verdana"/>
              </a:rPr>
              <a:t>Expedited preservation</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US" sz="1900" dirty="0">
                <a:latin typeface="Verdana"/>
                <a:cs typeface="Verdana"/>
              </a:rPr>
              <a:t>Disclose TD</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Search and seizure</a:t>
            </a:r>
          </a:p>
          <a:p>
            <a:pPr marL="361950" indent="-361950" fontAlgn="auto">
              <a:spcBef>
                <a:spcPts val="0"/>
              </a:spcBef>
              <a:spcAft>
                <a:spcPts val="0"/>
              </a:spcAft>
              <a:buFont typeface="Wingdings" pitchFamily="2" charset="2"/>
              <a:buChar char="§"/>
              <a:defRPr/>
            </a:pPr>
            <a:r>
              <a:rPr lang="en-GB" sz="1900" dirty="0">
                <a:latin typeface="Verdana"/>
                <a:cs typeface="Verdana"/>
              </a:rPr>
              <a:t>Production order</a:t>
            </a:r>
            <a:endParaRPr lang="en-US" sz="1900" dirty="0">
              <a:latin typeface="Verdana"/>
              <a:cs typeface="Verdana"/>
            </a:endParaRPr>
          </a:p>
          <a:p>
            <a:pPr marL="361950" indent="-361950" fontAlgn="auto">
              <a:spcBef>
                <a:spcPts val="0"/>
              </a:spcBef>
              <a:spcAft>
                <a:spcPts val="0"/>
              </a:spcAft>
              <a:buFont typeface="Wingdings" pitchFamily="2" charset="2"/>
              <a:buChar char="§"/>
              <a:defRPr/>
            </a:pPr>
            <a:r>
              <a:rPr lang="en-US" sz="1900" dirty="0">
                <a:latin typeface="Verdana"/>
                <a:cs typeface="Verdana"/>
              </a:rPr>
              <a:t>Real Time TD</a:t>
            </a:r>
            <a:endParaRPr lang="en-GB" sz="1900" dirty="0">
              <a:latin typeface="Verdana"/>
              <a:cs typeface="Verdana"/>
            </a:endParaRPr>
          </a:p>
          <a:p>
            <a:pPr marL="361950" indent="-361950" fontAlgn="auto">
              <a:spcBef>
                <a:spcPts val="0"/>
              </a:spcBef>
              <a:spcAft>
                <a:spcPts val="0"/>
              </a:spcAft>
              <a:buFont typeface="Wingdings" pitchFamily="2" charset="2"/>
              <a:buChar char="§"/>
              <a:defRPr/>
            </a:pPr>
            <a:r>
              <a:rPr lang="en-GB" sz="1900" dirty="0">
                <a:latin typeface="Verdana"/>
                <a:cs typeface="Verdana"/>
              </a:rPr>
              <a:t>Interception of content data</a:t>
            </a:r>
            <a:endParaRPr lang="en-US" sz="1900" dirty="0">
              <a:latin typeface="Verdana"/>
              <a:cs typeface="Verdana"/>
            </a:endParaRP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en-GB" sz="1600" b="1" dirty="0">
                <a:solidFill>
                  <a:schemeClr val="tx1">
                    <a:lumMod val="65000"/>
                    <a:lumOff val="35000"/>
                  </a:schemeClr>
                </a:solidFill>
                <a:latin typeface="Verdana"/>
                <a:cs typeface="Verdana"/>
              </a:rPr>
              <a:t>Harmonisation </a:t>
            </a: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The Budapest Convention on Cybercrime </a:t>
            </a:r>
            <a:br>
              <a:rPr lang="en-GB" altLang="sr-Latn-RS" sz="3200" b="1" dirty="0"/>
            </a:br>
            <a:r>
              <a:rPr lang="en-GB" altLang="sr-Latn-RS" sz="3200" b="1" dirty="0"/>
              <a:t>of the Council of Europe</a:t>
            </a:r>
            <a:endParaRPr lang="en-GB" sz="3200" dirty="0"/>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4171629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265684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Three</a:t>
            </a:r>
          </a:p>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Approaches to Formal International Cooperation – other treaties and mechanisms</a:t>
            </a:r>
            <a:endParaRPr lang="en-GB" sz="3200" dirty="0"/>
          </a:p>
        </p:txBody>
      </p:sp>
    </p:spTree>
    <p:extLst>
      <p:ext uri="{BB962C8B-B14F-4D97-AF65-F5344CB8AC3E}">
        <p14:creationId xmlns:p14="http://schemas.microsoft.com/office/powerpoint/2010/main" val="20641575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Overview of Global &amp; Regional Mechanisms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8" name="Picture 4" descr="UNODC Internships - OpenIGO">
            <a:extLst>
              <a:ext uri="{FF2B5EF4-FFF2-40B4-BE49-F238E27FC236}">
                <a16:creationId xmlns:a16="http://schemas.microsoft.com/office/drawing/2014/main" id="{F3630FF7-0A1E-47DA-94BC-19096EEFFC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109" y="1612330"/>
            <a:ext cx="3838536" cy="2015231"/>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7E2C615F-9A8F-46E4-9E28-82E78BE611E2}"/>
              </a:ext>
            </a:extLst>
          </p:cNvPr>
          <p:cNvSpPr/>
          <p:nvPr/>
        </p:nvSpPr>
        <p:spPr>
          <a:xfrm>
            <a:off x="4369342" y="1230682"/>
            <a:ext cx="4653114" cy="4832092"/>
          </a:xfrm>
          <a:prstGeom prst="rect">
            <a:avLst/>
          </a:prstGeom>
        </p:spPr>
        <p:txBody>
          <a:bodyPr wrap="square">
            <a:spAutoFit/>
          </a:bodyPr>
          <a:lstStyle/>
          <a:p>
            <a:pPr marL="342900" indent="-342900">
              <a:buFont typeface="Wingdings" pitchFamily="2" charset="2"/>
              <a:buChar char="Ø"/>
            </a:pPr>
            <a:r>
              <a:rPr lang="en-GB" sz="2200" dirty="0"/>
              <a:t>United Nations Convention against Transnational Organized Crime (</a:t>
            </a:r>
            <a:r>
              <a:rPr lang="en-GB" sz="2200" b="1" dirty="0"/>
              <a:t>UNTOC</a:t>
            </a:r>
            <a:r>
              <a:rPr lang="en-GB" sz="2200" dirty="0"/>
              <a:t>)</a:t>
            </a:r>
          </a:p>
          <a:p>
            <a:pPr marL="342900" indent="-342900">
              <a:buFont typeface="Wingdings" pitchFamily="2" charset="2"/>
              <a:buChar char="Ø"/>
            </a:pPr>
            <a:endParaRPr lang="en-GB" sz="2200" dirty="0"/>
          </a:p>
          <a:p>
            <a:pPr marL="342900" indent="-342900">
              <a:buFont typeface="Wingdings" pitchFamily="2" charset="2"/>
              <a:buChar char="Ø"/>
            </a:pPr>
            <a:r>
              <a:rPr lang="en-GB" sz="2200" dirty="0"/>
              <a:t>United Nations Convention against Corruption (</a:t>
            </a:r>
            <a:r>
              <a:rPr lang="en-GB" sz="2200" b="1" dirty="0"/>
              <a:t>UNCAC</a:t>
            </a:r>
            <a:r>
              <a:rPr lang="en-GB" sz="2200" dirty="0"/>
              <a:t>)</a:t>
            </a:r>
          </a:p>
          <a:p>
            <a:pPr marL="342900" indent="-342900">
              <a:buFont typeface="Wingdings" pitchFamily="2" charset="2"/>
              <a:buChar char="Ø"/>
            </a:pPr>
            <a:endParaRPr lang="en-GB" sz="2200" dirty="0"/>
          </a:p>
          <a:p>
            <a:pPr marL="342900" indent="-342900">
              <a:buFont typeface="Wingdings" pitchFamily="2" charset="2"/>
              <a:buChar char="Ø"/>
            </a:pPr>
            <a:r>
              <a:rPr lang="en-US" sz="2200" dirty="0"/>
              <a:t>Council of Europe Convention on Mutual Assistance in Criminal Matters</a:t>
            </a:r>
          </a:p>
          <a:p>
            <a:pPr marL="342900" indent="-342900">
              <a:buFont typeface="Wingdings" pitchFamily="2" charset="2"/>
              <a:buChar char="Ø"/>
            </a:pPr>
            <a:endParaRPr lang="en-GB" sz="2200" dirty="0"/>
          </a:p>
          <a:p>
            <a:pPr marL="342900" indent="-342900">
              <a:buFont typeface="Wingdings" pitchFamily="2" charset="2"/>
              <a:buChar char="Ø"/>
            </a:pPr>
            <a:r>
              <a:rPr lang="en-GB" sz="2200" dirty="0"/>
              <a:t>Other regional mechanisms (African Union, ASEAN, Commonwealth, OAS, etc.)</a:t>
            </a:r>
          </a:p>
        </p:txBody>
      </p:sp>
      <p:pic>
        <p:nvPicPr>
          <p:cNvPr id="10" name="Picture 6" descr="Council of Europe - Wikipedia">
            <a:extLst>
              <a:ext uri="{FF2B5EF4-FFF2-40B4-BE49-F238E27FC236}">
                <a16:creationId xmlns:a16="http://schemas.microsoft.com/office/drawing/2014/main" id="{8DBADDCD-8E10-4E83-9855-3FD54FC7D8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5300" y="3897900"/>
            <a:ext cx="2978235" cy="23849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01244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UNTOC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3816429"/>
          </a:xfrm>
          <a:prstGeom prst="rect">
            <a:avLst/>
          </a:prstGeom>
        </p:spPr>
        <p:txBody>
          <a:bodyPr>
            <a:spAutoFit/>
          </a:bodyPr>
          <a:lstStyle/>
          <a:p>
            <a:pPr marL="342900" indent="-342900">
              <a:buFont typeface="Wingdings" pitchFamily="2" charset="2"/>
              <a:buChar char="Ø"/>
            </a:pPr>
            <a:r>
              <a:rPr lang="en-GB" sz="2200" dirty="0"/>
              <a:t>Year of signature: 2000</a:t>
            </a:r>
          </a:p>
          <a:p>
            <a:pPr marL="342900" indent="-342900">
              <a:buFont typeface="Wingdings" pitchFamily="2" charset="2"/>
              <a:buChar char="Ø"/>
            </a:pPr>
            <a:endParaRPr lang="en-GB" sz="2200" dirty="0"/>
          </a:p>
          <a:p>
            <a:pPr marL="342900" indent="-342900">
              <a:buFont typeface="Wingdings" pitchFamily="2" charset="2"/>
              <a:buChar char="Ø"/>
            </a:pPr>
            <a:r>
              <a:rPr lang="en-GB" sz="2200" dirty="0"/>
              <a:t>Entry into force: 2003</a:t>
            </a:r>
          </a:p>
          <a:p>
            <a:pPr marL="342900" indent="-342900">
              <a:buFont typeface="Wingdings" pitchFamily="2" charset="2"/>
              <a:buChar char="Ø"/>
            </a:pPr>
            <a:endParaRPr lang="en-GB" sz="2200" dirty="0"/>
          </a:p>
          <a:p>
            <a:pPr marL="342900" indent="-342900">
              <a:buFont typeface="Wingdings" pitchFamily="2" charset="2"/>
              <a:buChar char="Ø"/>
            </a:pPr>
            <a:r>
              <a:rPr lang="en-GB" sz="2200" dirty="0"/>
              <a:t>Number of signatories: 147</a:t>
            </a:r>
          </a:p>
          <a:p>
            <a:pPr marL="342900" indent="-342900">
              <a:buFont typeface="Wingdings" pitchFamily="2" charset="2"/>
              <a:buChar char="Ø"/>
            </a:pPr>
            <a:endParaRPr lang="en-GB" sz="2200" dirty="0"/>
          </a:p>
          <a:p>
            <a:pPr marL="342900" indent="-342900" algn="just">
              <a:buFont typeface="Wingdings" pitchFamily="2" charset="2"/>
              <a:buChar char="Ø"/>
            </a:pPr>
            <a:r>
              <a:rPr lang="en-GB" sz="2200" dirty="0"/>
              <a:t>Purpose: </a:t>
            </a:r>
            <a:r>
              <a:rPr lang="en-US" sz="2200" dirty="0"/>
              <a:t>to promote cooperation to prevent and combat transnational organized crime more effectively</a:t>
            </a:r>
            <a:endParaRPr lang="en-GB" sz="2200" dirty="0"/>
          </a:p>
          <a:p>
            <a:pPr algn="just"/>
            <a:endParaRPr lang="en-GB" sz="220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138503"/>
            <a:ext cx="4572000" cy="3816429"/>
          </a:xfrm>
          <a:prstGeom prst="rect">
            <a:avLst/>
          </a:prstGeom>
        </p:spPr>
        <p:txBody>
          <a:bodyPr>
            <a:spAutoFit/>
          </a:bodyPr>
          <a:lstStyle/>
          <a:p>
            <a:pPr marL="342900" indent="-342900">
              <a:buFont typeface="Wingdings" pitchFamily="2" charset="2"/>
              <a:buChar char="ü"/>
            </a:pPr>
            <a:r>
              <a:rPr lang="en-GB" sz="2200" dirty="0"/>
              <a:t>Enables international cooperation for transnational offences involving organized criminal group:</a:t>
            </a:r>
          </a:p>
          <a:p>
            <a:pPr marL="800100" lvl="1" indent="-342900">
              <a:buFont typeface="Wingdings" pitchFamily="2" charset="2"/>
              <a:buChar char="ü"/>
            </a:pPr>
            <a:endParaRPr lang="en-GB" sz="2200" dirty="0"/>
          </a:p>
          <a:p>
            <a:pPr marL="800100" lvl="1" indent="-342900">
              <a:buFont typeface="Wingdings" pitchFamily="2" charset="2"/>
              <a:buChar char="ü"/>
            </a:pPr>
            <a:r>
              <a:rPr lang="en-GB" sz="2200" dirty="0"/>
              <a:t>Serious offences (minimum 4 year punishment)</a:t>
            </a:r>
          </a:p>
          <a:p>
            <a:pPr lvl="1" algn="ctr"/>
            <a:r>
              <a:rPr lang="en-GB" sz="2200" dirty="0"/>
              <a:t>+</a:t>
            </a:r>
          </a:p>
          <a:p>
            <a:pPr lvl="1" algn="ctr"/>
            <a:endParaRPr lang="en-GB" sz="2200" dirty="0"/>
          </a:p>
          <a:p>
            <a:pPr marL="800100" lvl="1" indent="-342900">
              <a:buFont typeface="Wingdings" pitchFamily="2" charset="2"/>
              <a:buChar char="ü"/>
            </a:pPr>
            <a:r>
              <a:rPr lang="en-GB" sz="2200" dirty="0"/>
              <a:t>Offences established under Convention</a:t>
            </a:r>
          </a:p>
        </p:txBody>
      </p:sp>
    </p:spTree>
    <p:extLst>
      <p:ext uri="{BB962C8B-B14F-4D97-AF65-F5344CB8AC3E}">
        <p14:creationId xmlns:p14="http://schemas.microsoft.com/office/powerpoint/2010/main" val="11890469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UNTOC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88522" y="1003540"/>
            <a:ext cx="4227342" cy="5509200"/>
          </a:xfrm>
          <a:prstGeom prst="rect">
            <a:avLst/>
          </a:prstGeom>
        </p:spPr>
        <p:txBody>
          <a:bodyPr wrap="square">
            <a:spAutoFit/>
          </a:bodyPr>
          <a:lstStyle/>
          <a:p>
            <a:pPr marL="342900" indent="-342900">
              <a:buFont typeface="Wingdings" pitchFamily="2" charset="2"/>
              <a:buChar char="Ø"/>
            </a:pPr>
            <a:r>
              <a:rPr lang="en-US" sz="2200" b="1" dirty="0"/>
              <a:t>Offences:</a:t>
            </a:r>
          </a:p>
          <a:p>
            <a:pPr marL="800100" lvl="1" indent="-342900">
              <a:buFont typeface="Wingdings" pitchFamily="2" charset="2"/>
              <a:buChar char="Ø"/>
            </a:pPr>
            <a:r>
              <a:rPr lang="en-US" sz="2200" dirty="0"/>
              <a:t>Participation in organized criminal group</a:t>
            </a:r>
          </a:p>
          <a:p>
            <a:pPr marL="800100" lvl="1" indent="-342900">
              <a:buFont typeface="Wingdings" pitchFamily="2" charset="2"/>
              <a:buChar char="Ø"/>
            </a:pPr>
            <a:r>
              <a:rPr lang="en-US" sz="2200" dirty="0"/>
              <a:t>Laundering proceeds of crime</a:t>
            </a:r>
          </a:p>
          <a:p>
            <a:pPr marL="800100" lvl="1" indent="-342900">
              <a:buFont typeface="Wingdings" pitchFamily="2" charset="2"/>
              <a:buChar char="Ø"/>
            </a:pPr>
            <a:r>
              <a:rPr lang="en-US" sz="2200" dirty="0"/>
              <a:t>Corruption </a:t>
            </a:r>
          </a:p>
          <a:p>
            <a:pPr marL="800100" lvl="1" indent="-342900">
              <a:buFont typeface="Wingdings" pitchFamily="2" charset="2"/>
              <a:buChar char="Ø"/>
            </a:pPr>
            <a:r>
              <a:rPr lang="en-US" sz="2200" dirty="0"/>
              <a:t>Obstruction of justice</a:t>
            </a:r>
          </a:p>
          <a:p>
            <a:pPr marL="800100" lvl="1" indent="-342900">
              <a:buFont typeface="Wingdings" pitchFamily="2" charset="2"/>
              <a:buChar char="Ø"/>
            </a:pPr>
            <a:endParaRPr lang="en-US" sz="2200" dirty="0"/>
          </a:p>
          <a:p>
            <a:pPr marL="342900" indent="-342900">
              <a:buFont typeface="Wingdings" pitchFamily="2" charset="2"/>
              <a:buChar char="ü"/>
            </a:pPr>
            <a:r>
              <a:rPr lang="en-GB" sz="2200" b="1" dirty="0"/>
              <a:t>Procedural powers:</a:t>
            </a:r>
          </a:p>
          <a:p>
            <a:pPr marL="800100" lvl="1" indent="-342900">
              <a:buFont typeface="Wingdings" pitchFamily="2" charset="2"/>
              <a:buChar char="ü"/>
            </a:pPr>
            <a:r>
              <a:rPr lang="en-GB" sz="2200" dirty="0"/>
              <a:t>Prosecution, adjudication and sanctions</a:t>
            </a:r>
          </a:p>
          <a:p>
            <a:pPr marL="800100" lvl="1" indent="-342900">
              <a:buFont typeface="Wingdings" pitchFamily="2" charset="2"/>
              <a:buChar char="ü"/>
            </a:pPr>
            <a:r>
              <a:rPr lang="en-GB" sz="2200" dirty="0"/>
              <a:t>Confiscation and seizure</a:t>
            </a:r>
          </a:p>
          <a:p>
            <a:pPr marL="800100" lvl="1" indent="-342900">
              <a:buFont typeface="Wingdings" pitchFamily="2" charset="2"/>
              <a:buChar char="ü"/>
            </a:pPr>
            <a:r>
              <a:rPr lang="en-GB" sz="2200" dirty="0"/>
              <a:t>Disposal of proceeds of crime</a:t>
            </a:r>
          </a:p>
          <a:p>
            <a:pPr marL="342900" indent="-342900">
              <a:buFont typeface="Wingdings" pitchFamily="2" charset="2"/>
              <a:buChar char="ü"/>
            </a:pPr>
            <a:endParaRPr lang="en-GB" sz="2200" dirty="0"/>
          </a:p>
          <a:p>
            <a:pPr marL="342900" indent="-342900">
              <a:buFont typeface="Wingdings" pitchFamily="2" charset="2"/>
              <a:buChar char="ü"/>
            </a:pPr>
            <a:r>
              <a:rPr lang="en-GB" sz="2200" b="1" dirty="0"/>
              <a:t>Extradition</a:t>
            </a:r>
          </a:p>
        </p:txBody>
      </p:sp>
      <p:sp>
        <p:nvSpPr>
          <p:cNvPr id="6" name="Rectangle 5">
            <a:extLst>
              <a:ext uri="{FF2B5EF4-FFF2-40B4-BE49-F238E27FC236}">
                <a16:creationId xmlns:a16="http://schemas.microsoft.com/office/drawing/2014/main" id="{524B6456-681F-2F44-A01A-AD3514E81BD2}"/>
              </a:ext>
            </a:extLst>
          </p:cNvPr>
          <p:cNvSpPr/>
          <p:nvPr/>
        </p:nvSpPr>
        <p:spPr>
          <a:xfrm>
            <a:off x="4213654" y="1138503"/>
            <a:ext cx="4930346" cy="5509200"/>
          </a:xfrm>
          <a:prstGeom prst="rect">
            <a:avLst/>
          </a:prstGeom>
        </p:spPr>
        <p:txBody>
          <a:bodyPr wrap="square">
            <a:spAutoFit/>
          </a:bodyPr>
          <a:lstStyle/>
          <a:p>
            <a:pPr marL="342900" indent="-342900">
              <a:buFont typeface="Wingdings" pitchFamily="2" charset="2"/>
              <a:buChar char="ü"/>
            </a:pPr>
            <a:r>
              <a:rPr lang="en-GB" sz="2200" b="1" dirty="0"/>
              <a:t>Mutual assistance:</a:t>
            </a:r>
          </a:p>
          <a:p>
            <a:pPr marL="1257300" lvl="2" indent="-342900">
              <a:buFont typeface="Wingdings" pitchFamily="2" charset="2"/>
              <a:buChar char="ü"/>
            </a:pPr>
            <a:r>
              <a:rPr lang="en-GB" sz="2200" dirty="0"/>
              <a:t>Taking evidence or statements</a:t>
            </a:r>
          </a:p>
          <a:p>
            <a:pPr marL="1257300" lvl="2" indent="-342900">
              <a:buFont typeface="Wingdings" pitchFamily="2" charset="2"/>
              <a:buChar char="ü"/>
            </a:pPr>
            <a:r>
              <a:rPr lang="en-GB" sz="2200" dirty="0"/>
              <a:t>Effecting service</a:t>
            </a:r>
          </a:p>
          <a:p>
            <a:pPr marL="1257300" lvl="2" indent="-342900">
              <a:buFont typeface="Wingdings" pitchFamily="2" charset="2"/>
              <a:buChar char="ü"/>
            </a:pPr>
            <a:r>
              <a:rPr lang="en-GB" sz="2200" dirty="0"/>
              <a:t>Executing searches, seizures and freezing</a:t>
            </a:r>
          </a:p>
          <a:p>
            <a:pPr marL="1257300" lvl="2" indent="-342900">
              <a:buFont typeface="Wingdings" pitchFamily="2" charset="2"/>
              <a:buChar char="ü"/>
            </a:pPr>
            <a:r>
              <a:rPr lang="en-GB" sz="2200" dirty="0"/>
              <a:t>Examining objects and sites</a:t>
            </a:r>
          </a:p>
          <a:p>
            <a:pPr marL="1257300" lvl="2" indent="-342900">
              <a:buFont typeface="Wingdings" pitchFamily="2" charset="2"/>
              <a:buChar char="ü"/>
            </a:pPr>
            <a:r>
              <a:rPr lang="en-GB" sz="2200" dirty="0"/>
              <a:t>Providing information, evidence and evaluations</a:t>
            </a:r>
          </a:p>
          <a:p>
            <a:pPr marL="1257300" lvl="2" indent="-342900">
              <a:buFont typeface="Wingdings" pitchFamily="2" charset="2"/>
              <a:buChar char="ü"/>
            </a:pPr>
            <a:r>
              <a:rPr lang="en-GB" sz="2200" dirty="0"/>
              <a:t>Providing records</a:t>
            </a:r>
          </a:p>
          <a:p>
            <a:pPr marL="1257300" lvl="2" indent="-342900">
              <a:buFont typeface="Wingdings" pitchFamily="2" charset="2"/>
              <a:buChar char="ü"/>
            </a:pPr>
            <a:r>
              <a:rPr lang="en-GB" sz="2200" dirty="0"/>
              <a:t>Identifying or tracing proceeds and instrumentalities of crimes</a:t>
            </a:r>
          </a:p>
          <a:p>
            <a:pPr marL="1257300" lvl="2" indent="-342900">
              <a:buFont typeface="Wingdings" pitchFamily="2" charset="2"/>
              <a:buChar char="ü"/>
            </a:pPr>
            <a:r>
              <a:rPr lang="en-GB" sz="2200" dirty="0"/>
              <a:t>Other assistance not contrary to domestic law</a:t>
            </a:r>
          </a:p>
          <a:p>
            <a:pPr lvl="1"/>
            <a:endParaRPr lang="en-GB" sz="2200" dirty="0"/>
          </a:p>
        </p:txBody>
      </p:sp>
    </p:spTree>
    <p:extLst>
      <p:ext uri="{BB962C8B-B14F-4D97-AF65-F5344CB8AC3E}">
        <p14:creationId xmlns:p14="http://schemas.microsoft.com/office/powerpoint/2010/main" val="725919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Agenda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213548"/>
            <a:ext cx="3791244" cy="3785652"/>
          </a:xfrm>
          <a:prstGeom prst="rect">
            <a:avLst/>
          </a:prstGeom>
        </p:spPr>
        <p:txBody>
          <a:bodyPr wrap="square">
            <a:spAutoFit/>
          </a:bodyPr>
          <a:lstStyle/>
          <a:p>
            <a:pPr marL="342900" indent="-342900" algn="just" eaLnBrk="1" hangingPunct="1">
              <a:buFont typeface="Wingdings" pitchFamily="2" charset="2"/>
              <a:buChar char="Ø"/>
            </a:pPr>
            <a:r>
              <a:rPr lang="en-GB" sz="2000" b="1" dirty="0"/>
              <a:t>Part One</a:t>
            </a:r>
          </a:p>
          <a:p>
            <a:pPr marL="342900" indent="-342900" algn="just" eaLnBrk="1" hangingPunct="1">
              <a:buFont typeface="Wingdings" pitchFamily="2" charset="2"/>
              <a:buChar char="ü"/>
            </a:pPr>
            <a:r>
              <a:rPr lang="en-GB" sz="2000" i="1" dirty="0"/>
              <a:t>Refresher on Cybercrime and Electronic Evidence</a:t>
            </a:r>
          </a:p>
          <a:p>
            <a:pPr marL="0" indent="0" algn="just" eaLnBrk="1" hangingPunct="1">
              <a:buNone/>
            </a:pPr>
            <a:endParaRPr lang="en-GB" sz="2000" dirty="0"/>
          </a:p>
          <a:p>
            <a:pPr marL="342900" indent="-342900" algn="just" eaLnBrk="1" hangingPunct="1">
              <a:buFont typeface="Wingdings" pitchFamily="2" charset="2"/>
              <a:buChar char="Ø"/>
            </a:pPr>
            <a:r>
              <a:rPr lang="en-GB" sz="2000" b="1" dirty="0"/>
              <a:t>Part Three</a:t>
            </a:r>
          </a:p>
          <a:p>
            <a:pPr marL="342900" indent="-342900" algn="just">
              <a:buFont typeface="Wingdings" pitchFamily="2" charset="2"/>
              <a:buChar char="ü"/>
            </a:pPr>
            <a:r>
              <a:rPr lang="en-GB" sz="2000" i="1" dirty="0"/>
              <a:t>Overview of the Budapest Convention </a:t>
            </a:r>
          </a:p>
          <a:p>
            <a:pPr algn="just"/>
            <a:endParaRPr lang="en-GB" sz="2000" i="1" dirty="0"/>
          </a:p>
          <a:p>
            <a:pPr marL="342900" indent="-342900" algn="just" eaLnBrk="1" hangingPunct="1">
              <a:buFont typeface="Wingdings" pitchFamily="2" charset="2"/>
              <a:buChar char="Ø"/>
            </a:pPr>
            <a:r>
              <a:rPr lang="en-GB" sz="2000" b="1" dirty="0"/>
              <a:t>Part Two</a:t>
            </a:r>
          </a:p>
          <a:p>
            <a:pPr marL="342900" indent="-342900" algn="just" eaLnBrk="1" hangingPunct="1">
              <a:buFont typeface="Wingdings" pitchFamily="2" charset="2"/>
              <a:buChar char="ü"/>
            </a:pPr>
            <a:r>
              <a:rPr lang="en-GB" sz="2000" i="1" dirty="0"/>
              <a:t>Approaches to Formal International Cooperation</a:t>
            </a:r>
          </a:p>
          <a:p>
            <a:pPr marL="0" indent="0" algn="just" eaLnBrk="1" hangingPunct="1">
              <a:buNone/>
            </a:pPr>
            <a:endParaRPr lang="en-GB" sz="2000" dirty="0"/>
          </a:p>
        </p:txBody>
      </p:sp>
      <p:sp>
        <p:nvSpPr>
          <p:cNvPr id="6" name="Rectangle 5">
            <a:extLst>
              <a:ext uri="{FF2B5EF4-FFF2-40B4-BE49-F238E27FC236}">
                <a16:creationId xmlns:a16="http://schemas.microsoft.com/office/drawing/2014/main" id="{EA3FFC4F-A0C7-6241-A6A3-D4D1CB58E595}"/>
              </a:ext>
            </a:extLst>
          </p:cNvPr>
          <p:cNvSpPr/>
          <p:nvPr/>
        </p:nvSpPr>
        <p:spPr>
          <a:xfrm>
            <a:off x="4663440" y="1213548"/>
            <a:ext cx="4245429" cy="1569660"/>
          </a:xfrm>
          <a:prstGeom prst="rect">
            <a:avLst/>
          </a:prstGeom>
        </p:spPr>
        <p:txBody>
          <a:bodyPr wrap="square">
            <a:spAutoFit/>
          </a:bodyPr>
          <a:lstStyle/>
          <a:p>
            <a:pPr marL="342900" indent="-342900" algn="just" eaLnBrk="1" hangingPunct="1">
              <a:lnSpc>
                <a:spcPct val="80000"/>
              </a:lnSpc>
              <a:buFont typeface="Wingdings" pitchFamily="2" charset="2"/>
              <a:buChar char="Ø"/>
            </a:pPr>
            <a:r>
              <a:rPr lang="en-GB" sz="2000" b="1" dirty="0"/>
              <a:t>Part Four</a:t>
            </a:r>
          </a:p>
          <a:p>
            <a:pPr marL="342900" indent="-342900" algn="just">
              <a:lnSpc>
                <a:spcPct val="80000"/>
              </a:lnSpc>
              <a:buFont typeface="Wingdings" pitchFamily="2" charset="2"/>
              <a:buChar char="ü"/>
            </a:pPr>
            <a:r>
              <a:rPr lang="en-GB" sz="2000" i="1" dirty="0"/>
              <a:t>Overview of the Second Additional Protocol </a:t>
            </a:r>
          </a:p>
          <a:p>
            <a:pPr marL="0" indent="0" algn="just" eaLnBrk="1" hangingPunct="1">
              <a:lnSpc>
                <a:spcPct val="80000"/>
              </a:lnSpc>
              <a:buNone/>
            </a:pPr>
            <a:endParaRPr lang="en-GB" sz="2000" dirty="0"/>
          </a:p>
          <a:p>
            <a:pPr marL="342900" indent="-342900" algn="just" eaLnBrk="1" hangingPunct="1">
              <a:lnSpc>
                <a:spcPct val="80000"/>
              </a:lnSpc>
              <a:buFont typeface="Wingdings" pitchFamily="2" charset="2"/>
              <a:buChar char="Ø"/>
            </a:pPr>
            <a:r>
              <a:rPr lang="en-GB" sz="2000" b="1" dirty="0"/>
              <a:t>Part Five</a:t>
            </a:r>
          </a:p>
          <a:p>
            <a:pPr marL="342900" indent="-342900" algn="just">
              <a:lnSpc>
                <a:spcPct val="80000"/>
              </a:lnSpc>
              <a:buFont typeface="Wingdings" pitchFamily="2" charset="2"/>
              <a:buChar char="ü"/>
            </a:pPr>
            <a:r>
              <a:rPr lang="en-GB" sz="2000" i="1" dirty="0"/>
              <a:t>Summary</a:t>
            </a:r>
            <a:endParaRPr lang="en-US"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UNCAC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5262979"/>
          </a:xfrm>
          <a:prstGeom prst="rect">
            <a:avLst/>
          </a:prstGeom>
        </p:spPr>
        <p:txBody>
          <a:bodyPr>
            <a:spAutoFit/>
          </a:bodyPr>
          <a:lstStyle/>
          <a:p>
            <a:pPr marL="342900" indent="-342900">
              <a:buFont typeface="Wingdings" pitchFamily="2" charset="2"/>
              <a:buChar char="Ø"/>
            </a:pPr>
            <a:r>
              <a:rPr lang="en-GB" sz="2400" dirty="0"/>
              <a:t>Year of signature: 2003</a:t>
            </a:r>
          </a:p>
          <a:p>
            <a:pPr marL="342900" indent="-342900">
              <a:buFont typeface="Wingdings" pitchFamily="2" charset="2"/>
              <a:buChar char="Ø"/>
            </a:pPr>
            <a:endParaRPr lang="en-GB" sz="2400" dirty="0"/>
          </a:p>
          <a:p>
            <a:pPr marL="342900" indent="-342900">
              <a:buFont typeface="Wingdings" pitchFamily="2" charset="2"/>
              <a:buChar char="Ø"/>
            </a:pPr>
            <a:r>
              <a:rPr lang="en-GB" sz="2400" dirty="0"/>
              <a:t>Entry into force: 2005</a:t>
            </a:r>
          </a:p>
          <a:p>
            <a:pPr marL="342900" indent="-342900">
              <a:buFont typeface="Wingdings" pitchFamily="2" charset="2"/>
              <a:buChar char="Ø"/>
            </a:pPr>
            <a:endParaRPr lang="en-GB" sz="2400" dirty="0"/>
          </a:p>
          <a:p>
            <a:pPr marL="342900" indent="-342900">
              <a:buFont typeface="Wingdings" pitchFamily="2" charset="2"/>
              <a:buChar char="Ø"/>
            </a:pPr>
            <a:r>
              <a:rPr lang="en-GB" sz="2400" dirty="0"/>
              <a:t>Number of signatories: 140</a:t>
            </a:r>
          </a:p>
          <a:p>
            <a:pPr marL="342900" indent="-342900">
              <a:buFont typeface="Wingdings" pitchFamily="2" charset="2"/>
              <a:buChar char="Ø"/>
            </a:pPr>
            <a:endParaRPr lang="en-GB" sz="2400" dirty="0"/>
          </a:p>
          <a:p>
            <a:pPr marL="342900" indent="-342900" algn="just">
              <a:buFont typeface="Wingdings" pitchFamily="2" charset="2"/>
              <a:buChar char="Ø"/>
            </a:pPr>
            <a:r>
              <a:rPr lang="en-GB" sz="2400" dirty="0"/>
              <a:t>Purposes include to </a:t>
            </a:r>
            <a:r>
              <a:rPr lang="en-US" sz="2400" dirty="0"/>
              <a:t>promote, facilitate and support international cooperation and technical assistance in the prevention of and fight against corruption</a:t>
            </a:r>
            <a:endParaRPr lang="en-GB" sz="2400" dirty="0"/>
          </a:p>
          <a:p>
            <a:pPr algn="just"/>
            <a:endParaRPr lang="en-GB" sz="2400" dirty="0"/>
          </a:p>
          <a:p>
            <a:endParaRPr lang="en-GB" sz="240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138503"/>
            <a:ext cx="4450456" cy="1569660"/>
          </a:xfrm>
          <a:prstGeom prst="rect">
            <a:avLst/>
          </a:prstGeom>
        </p:spPr>
        <p:txBody>
          <a:bodyPr wrap="square">
            <a:spAutoFit/>
          </a:bodyPr>
          <a:lstStyle/>
          <a:p>
            <a:pPr marL="342900" indent="-342900" algn="just">
              <a:buFont typeface="Wingdings" pitchFamily="2" charset="2"/>
              <a:buChar char="ü"/>
            </a:pPr>
            <a:r>
              <a:rPr lang="en-GB" sz="2400" dirty="0"/>
              <a:t>Enables international cooperation for offences established under Convention</a:t>
            </a:r>
          </a:p>
        </p:txBody>
      </p:sp>
    </p:spTree>
    <p:extLst>
      <p:ext uri="{BB962C8B-B14F-4D97-AF65-F5344CB8AC3E}">
        <p14:creationId xmlns:p14="http://schemas.microsoft.com/office/powerpoint/2010/main" val="27116175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UNCAC</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07622"/>
            <a:ext cx="4930346" cy="5909310"/>
          </a:xfrm>
          <a:prstGeom prst="rect">
            <a:avLst/>
          </a:prstGeom>
        </p:spPr>
        <p:txBody>
          <a:bodyPr wrap="square">
            <a:spAutoFit/>
          </a:bodyPr>
          <a:lstStyle/>
          <a:p>
            <a:pPr marL="342900" indent="-342900">
              <a:buFont typeface="Wingdings" pitchFamily="2" charset="2"/>
              <a:buChar char="Ø"/>
            </a:pPr>
            <a:r>
              <a:rPr lang="en-US" sz="2100" b="1" dirty="0"/>
              <a:t>Offences:</a:t>
            </a:r>
          </a:p>
          <a:p>
            <a:pPr marL="800100" lvl="1" indent="-342900">
              <a:buFont typeface="Wingdings" pitchFamily="2" charset="2"/>
              <a:buChar char="Ø"/>
            </a:pPr>
            <a:r>
              <a:rPr lang="en-US" sz="2100" dirty="0"/>
              <a:t>Bribery</a:t>
            </a:r>
          </a:p>
          <a:p>
            <a:pPr marL="800100" lvl="1" indent="-342900">
              <a:buFont typeface="Wingdings" pitchFamily="2" charset="2"/>
              <a:buChar char="Ø"/>
            </a:pPr>
            <a:r>
              <a:rPr lang="en-US" sz="2100" dirty="0"/>
              <a:t>Embezzlement or misappropriation</a:t>
            </a:r>
          </a:p>
          <a:p>
            <a:pPr marL="800100" lvl="1" indent="-342900">
              <a:buFont typeface="Wingdings" pitchFamily="2" charset="2"/>
              <a:buChar char="Ø"/>
            </a:pPr>
            <a:r>
              <a:rPr lang="en-US" sz="2100" dirty="0"/>
              <a:t>Trading in influence</a:t>
            </a:r>
          </a:p>
          <a:p>
            <a:pPr marL="800100" lvl="1" indent="-342900">
              <a:buFont typeface="Wingdings" pitchFamily="2" charset="2"/>
              <a:buChar char="Ø"/>
            </a:pPr>
            <a:r>
              <a:rPr lang="en-US" sz="2100" dirty="0"/>
              <a:t>Abuse of functions</a:t>
            </a:r>
          </a:p>
          <a:p>
            <a:pPr marL="800100" lvl="1" indent="-342900">
              <a:buFont typeface="Wingdings" pitchFamily="2" charset="2"/>
              <a:buChar char="Ø"/>
            </a:pPr>
            <a:r>
              <a:rPr lang="en-US" sz="2100" dirty="0"/>
              <a:t>Illicit enrichment </a:t>
            </a:r>
          </a:p>
          <a:p>
            <a:pPr marL="800100" lvl="1" indent="-342900">
              <a:buFont typeface="Wingdings" pitchFamily="2" charset="2"/>
              <a:buChar char="Ø"/>
            </a:pPr>
            <a:r>
              <a:rPr lang="en-US" sz="2100" dirty="0"/>
              <a:t>Laundering of proceeds</a:t>
            </a:r>
          </a:p>
          <a:p>
            <a:pPr marL="800100" lvl="1" indent="-342900">
              <a:buFont typeface="Wingdings" pitchFamily="2" charset="2"/>
              <a:buChar char="Ø"/>
            </a:pPr>
            <a:r>
              <a:rPr lang="en-US" sz="2100" dirty="0"/>
              <a:t>Concealment </a:t>
            </a:r>
          </a:p>
          <a:p>
            <a:pPr marL="800100" lvl="1" indent="-342900">
              <a:buFont typeface="Wingdings" pitchFamily="2" charset="2"/>
              <a:buChar char="Ø"/>
            </a:pPr>
            <a:r>
              <a:rPr lang="en-US" sz="2100" dirty="0"/>
              <a:t>Obstruction of justice </a:t>
            </a:r>
          </a:p>
          <a:p>
            <a:pPr lvl="1"/>
            <a:endParaRPr lang="en-US" sz="2100" dirty="0"/>
          </a:p>
          <a:p>
            <a:pPr marL="342900" indent="-342900">
              <a:buFont typeface="Wingdings" pitchFamily="2" charset="2"/>
              <a:buChar char="ü"/>
            </a:pPr>
            <a:r>
              <a:rPr lang="en-GB" sz="2100" b="1" dirty="0"/>
              <a:t>Procedural powers:</a:t>
            </a:r>
          </a:p>
          <a:p>
            <a:pPr marL="800100" lvl="1" indent="-342900">
              <a:buFont typeface="Wingdings" pitchFamily="2" charset="2"/>
              <a:buChar char="ü"/>
            </a:pPr>
            <a:r>
              <a:rPr lang="en-GB" sz="2100" dirty="0"/>
              <a:t>Prosecution, adjudication and sanctions</a:t>
            </a:r>
          </a:p>
          <a:p>
            <a:pPr marL="800100" lvl="1" indent="-342900">
              <a:buFont typeface="Wingdings" pitchFamily="2" charset="2"/>
              <a:buChar char="ü"/>
            </a:pPr>
            <a:r>
              <a:rPr lang="en-GB" sz="2100" dirty="0"/>
              <a:t>Confiscation and seizure</a:t>
            </a:r>
          </a:p>
          <a:p>
            <a:pPr marL="800100" lvl="1" indent="-342900">
              <a:buFont typeface="Wingdings" pitchFamily="2" charset="2"/>
              <a:buChar char="ü"/>
            </a:pPr>
            <a:r>
              <a:rPr lang="en-GB" sz="2100" dirty="0"/>
              <a:t>Mandating cooperation with private sector,  law enforcement</a:t>
            </a:r>
          </a:p>
          <a:p>
            <a:pPr lvl="1"/>
            <a:endParaRPr lang="en-GB" sz="2100" dirty="0"/>
          </a:p>
        </p:txBody>
      </p:sp>
      <p:sp>
        <p:nvSpPr>
          <p:cNvPr id="6" name="Rectangle 5">
            <a:extLst>
              <a:ext uri="{FF2B5EF4-FFF2-40B4-BE49-F238E27FC236}">
                <a16:creationId xmlns:a16="http://schemas.microsoft.com/office/drawing/2014/main" id="{524B6456-681F-2F44-A01A-AD3514E81BD2}"/>
              </a:ext>
            </a:extLst>
          </p:cNvPr>
          <p:cNvSpPr/>
          <p:nvPr/>
        </p:nvSpPr>
        <p:spPr>
          <a:xfrm>
            <a:off x="4213654" y="1138503"/>
            <a:ext cx="4930346" cy="3816429"/>
          </a:xfrm>
          <a:prstGeom prst="rect">
            <a:avLst/>
          </a:prstGeom>
        </p:spPr>
        <p:txBody>
          <a:bodyPr wrap="square">
            <a:spAutoFit/>
          </a:bodyPr>
          <a:lstStyle/>
          <a:p>
            <a:pPr marL="342900" indent="-342900">
              <a:buFont typeface="Wingdings" pitchFamily="2" charset="2"/>
              <a:buChar char="ü"/>
            </a:pPr>
            <a:r>
              <a:rPr lang="en-GB" sz="2200" b="1" dirty="0"/>
              <a:t>International cooperation:</a:t>
            </a:r>
          </a:p>
          <a:p>
            <a:pPr marL="1257300" lvl="2" indent="-342900">
              <a:buFont typeface="Wingdings" pitchFamily="2" charset="2"/>
              <a:buChar char="ü"/>
            </a:pPr>
            <a:r>
              <a:rPr lang="en-GB" sz="2200" dirty="0"/>
              <a:t>Extradition</a:t>
            </a:r>
          </a:p>
          <a:p>
            <a:pPr marL="1257300" lvl="2" indent="-342900">
              <a:buFont typeface="Wingdings" pitchFamily="2" charset="2"/>
              <a:buChar char="ü"/>
            </a:pPr>
            <a:r>
              <a:rPr lang="en-GB" sz="2200" dirty="0"/>
              <a:t>Transfer of sentenced persons </a:t>
            </a:r>
          </a:p>
          <a:p>
            <a:pPr marL="1257300" lvl="2" indent="-342900">
              <a:buFont typeface="Wingdings" pitchFamily="2" charset="2"/>
              <a:buChar char="ü"/>
            </a:pPr>
            <a:r>
              <a:rPr lang="en-GB" sz="2200" dirty="0"/>
              <a:t>Mutual legal assistance </a:t>
            </a:r>
          </a:p>
          <a:p>
            <a:pPr marL="1257300" lvl="2" indent="-342900">
              <a:buFont typeface="Wingdings" pitchFamily="2" charset="2"/>
              <a:buChar char="ü"/>
            </a:pPr>
            <a:r>
              <a:rPr lang="en-GB" sz="2200" dirty="0"/>
              <a:t>Transfer of proceedings</a:t>
            </a:r>
          </a:p>
          <a:p>
            <a:pPr marL="1257300" lvl="2" indent="-342900">
              <a:buFont typeface="Wingdings" pitchFamily="2" charset="2"/>
              <a:buChar char="ü"/>
            </a:pPr>
            <a:r>
              <a:rPr lang="en-GB" sz="2200" dirty="0"/>
              <a:t>Law enforcement cooperation</a:t>
            </a:r>
          </a:p>
          <a:p>
            <a:pPr marL="1257300" lvl="2" indent="-342900">
              <a:buFont typeface="Wingdings" pitchFamily="2" charset="2"/>
              <a:buChar char="ü"/>
            </a:pPr>
            <a:r>
              <a:rPr lang="en-GB" sz="2200" dirty="0"/>
              <a:t>Joint investigations</a:t>
            </a:r>
          </a:p>
          <a:p>
            <a:pPr marL="1257300" lvl="2" indent="-342900">
              <a:buFont typeface="Wingdings" pitchFamily="2" charset="2"/>
              <a:buChar char="ü"/>
            </a:pPr>
            <a:r>
              <a:rPr lang="en-GB" sz="2200" dirty="0"/>
              <a:t>Special investigative techniques</a:t>
            </a:r>
          </a:p>
        </p:txBody>
      </p:sp>
    </p:spTree>
    <p:extLst>
      <p:ext uri="{BB962C8B-B14F-4D97-AF65-F5344CB8AC3E}">
        <p14:creationId xmlns:p14="http://schemas.microsoft.com/office/powerpoint/2010/main" val="13086976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European Convention on </a:t>
            </a:r>
          </a:p>
          <a:p>
            <a:pPr algn="r"/>
            <a:r>
              <a:rPr lang="en-GB" sz="3200" b="1" dirty="0"/>
              <a:t>Mutual Assistance in Criminal Matters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5509200"/>
          </a:xfrm>
          <a:prstGeom prst="rect">
            <a:avLst/>
          </a:prstGeom>
        </p:spPr>
        <p:txBody>
          <a:bodyPr>
            <a:spAutoFit/>
          </a:bodyPr>
          <a:lstStyle/>
          <a:p>
            <a:pPr marL="342900" indent="-342900">
              <a:buFont typeface="Wingdings" pitchFamily="2" charset="2"/>
              <a:buChar char="Ø"/>
            </a:pPr>
            <a:r>
              <a:rPr lang="en-GB" sz="2200" dirty="0"/>
              <a:t>Year of signature: 1959</a:t>
            </a:r>
          </a:p>
          <a:p>
            <a:pPr marL="342900" indent="-342900">
              <a:buFont typeface="Wingdings" pitchFamily="2" charset="2"/>
              <a:buChar char="Ø"/>
            </a:pPr>
            <a:endParaRPr lang="en-GB" sz="2200" dirty="0"/>
          </a:p>
          <a:p>
            <a:pPr marL="342900" indent="-342900">
              <a:buFont typeface="Wingdings" pitchFamily="2" charset="2"/>
              <a:buChar char="Ø"/>
            </a:pPr>
            <a:r>
              <a:rPr lang="en-GB" sz="2200" dirty="0"/>
              <a:t>Entry into force: 1962</a:t>
            </a:r>
          </a:p>
          <a:p>
            <a:pPr marL="342900" indent="-342900">
              <a:buFont typeface="Wingdings" pitchFamily="2" charset="2"/>
              <a:buChar char="Ø"/>
            </a:pPr>
            <a:endParaRPr lang="en-GB" sz="2200" dirty="0"/>
          </a:p>
          <a:p>
            <a:pPr marL="342900" indent="-342900">
              <a:buFont typeface="Wingdings" pitchFamily="2" charset="2"/>
              <a:buChar char="Ø"/>
            </a:pPr>
            <a:r>
              <a:rPr lang="en-GB" sz="2200" dirty="0"/>
              <a:t>Number of signatories: 50 (Council of Europe Member States + Chile, Israel &amp; South Korea)</a:t>
            </a:r>
          </a:p>
          <a:p>
            <a:pPr marL="342900" indent="-342900">
              <a:buFont typeface="Wingdings" pitchFamily="2" charset="2"/>
              <a:buChar char="Ø"/>
            </a:pPr>
            <a:endParaRPr lang="en-GB" sz="2200" dirty="0"/>
          </a:p>
          <a:p>
            <a:pPr marL="342900" indent="-342900" algn="just">
              <a:buFont typeface="Wingdings" pitchFamily="2" charset="2"/>
              <a:buChar char="Ø"/>
            </a:pPr>
            <a:r>
              <a:rPr lang="en-GB" sz="2200" dirty="0"/>
              <a:t>Purpose: </a:t>
            </a:r>
            <a:r>
              <a:rPr lang="en-US" sz="2200" dirty="0"/>
              <a:t>For parties to afford each other the widest measure of mutual assistance in proceedings in respect of criminal matters</a:t>
            </a:r>
            <a:endParaRPr lang="en-GB" sz="2200" dirty="0"/>
          </a:p>
          <a:p>
            <a:pPr algn="just"/>
            <a:endParaRPr lang="en-GB" sz="2200" dirty="0"/>
          </a:p>
          <a:p>
            <a:endParaRPr lang="en-GB" sz="2200" dirty="0"/>
          </a:p>
        </p:txBody>
      </p:sp>
      <p:sp>
        <p:nvSpPr>
          <p:cNvPr id="6" name="Rectangle 5">
            <a:extLst>
              <a:ext uri="{FF2B5EF4-FFF2-40B4-BE49-F238E27FC236}">
                <a16:creationId xmlns:a16="http://schemas.microsoft.com/office/drawing/2014/main" id="{524B6456-681F-2F44-A01A-AD3514E81BD2}"/>
              </a:ext>
            </a:extLst>
          </p:cNvPr>
          <p:cNvSpPr/>
          <p:nvPr/>
        </p:nvSpPr>
        <p:spPr>
          <a:xfrm>
            <a:off x="4572000" y="1138503"/>
            <a:ext cx="4572000" cy="1785104"/>
          </a:xfrm>
          <a:prstGeom prst="rect">
            <a:avLst/>
          </a:prstGeom>
        </p:spPr>
        <p:txBody>
          <a:bodyPr>
            <a:spAutoFit/>
          </a:bodyPr>
          <a:lstStyle/>
          <a:p>
            <a:pPr marL="342900" indent="-342900">
              <a:buFont typeface="Wingdings" pitchFamily="2" charset="2"/>
              <a:buChar char="ü"/>
            </a:pPr>
            <a:r>
              <a:rPr lang="en-GB" sz="2200" dirty="0"/>
              <a:t>Enables mutual assistance in respect of proceedings related to offences falling within the jurisdiction of the requesting party</a:t>
            </a:r>
          </a:p>
        </p:txBody>
      </p:sp>
    </p:spTree>
    <p:extLst>
      <p:ext uri="{BB962C8B-B14F-4D97-AF65-F5344CB8AC3E}">
        <p14:creationId xmlns:p14="http://schemas.microsoft.com/office/powerpoint/2010/main" val="38403971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European Convention on </a:t>
            </a:r>
          </a:p>
          <a:p>
            <a:pPr algn="r"/>
            <a:r>
              <a:rPr lang="en-GB" sz="3200" b="1" dirty="0"/>
              <a:t>Mutual Assistance in Criminal Matters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07622"/>
            <a:ext cx="4930346" cy="4832092"/>
          </a:xfrm>
          <a:prstGeom prst="rect">
            <a:avLst/>
          </a:prstGeom>
        </p:spPr>
        <p:txBody>
          <a:bodyPr wrap="square">
            <a:spAutoFit/>
          </a:bodyPr>
          <a:lstStyle/>
          <a:p>
            <a:pPr marL="342900" indent="-342900">
              <a:buFont typeface="Wingdings" pitchFamily="2" charset="2"/>
              <a:buChar char="Ø"/>
            </a:pPr>
            <a:r>
              <a:rPr lang="en-US" sz="2200" dirty="0"/>
              <a:t>Mutual assistance</a:t>
            </a:r>
          </a:p>
          <a:p>
            <a:pPr marL="800100" lvl="1" indent="-342900">
              <a:buFont typeface="Wingdings" pitchFamily="2" charset="2"/>
              <a:buChar char="Ø"/>
            </a:pPr>
            <a:r>
              <a:rPr lang="en-US" sz="2200" dirty="0"/>
              <a:t>General provisions</a:t>
            </a:r>
          </a:p>
          <a:p>
            <a:pPr marL="800100" lvl="1" indent="-342900">
              <a:buFont typeface="Wingdings" pitchFamily="2" charset="2"/>
              <a:buChar char="Ø"/>
            </a:pPr>
            <a:r>
              <a:rPr lang="en-US" sz="2200" dirty="0"/>
              <a:t>Grounds for refusal</a:t>
            </a:r>
          </a:p>
          <a:p>
            <a:pPr marL="800100" lvl="1" indent="-342900">
              <a:buFont typeface="Wingdings" pitchFamily="2" charset="2"/>
              <a:buChar char="Ø"/>
            </a:pPr>
            <a:r>
              <a:rPr lang="en-US" sz="2200" dirty="0"/>
              <a:t>Execution of letters rogatory</a:t>
            </a:r>
          </a:p>
          <a:p>
            <a:pPr marL="800100" lvl="1" indent="-342900">
              <a:buFont typeface="Wingdings" pitchFamily="2" charset="2"/>
              <a:buChar char="Ø"/>
            </a:pPr>
            <a:r>
              <a:rPr lang="en-US" sz="2200" dirty="0"/>
              <a:t>Service of writs and records of judicial verdicts</a:t>
            </a:r>
          </a:p>
          <a:p>
            <a:pPr marL="800100" lvl="1" indent="-342900">
              <a:buFont typeface="Wingdings" pitchFamily="2" charset="2"/>
              <a:buChar char="Ø"/>
            </a:pPr>
            <a:r>
              <a:rPr lang="en-US" sz="2200" dirty="0"/>
              <a:t>Compelling appearance of witnesses, experts and prosecuted persons</a:t>
            </a:r>
          </a:p>
          <a:p>
            <a:pPr marL="800100" lvl="1" indent="-342900">
              <a:buFont typeface="Wingdings" pitchFamily="2" charset="2"/>
              <a:buChar char="Ø"/>
            </a:pPr>
            <a:r>
              <a:rPr lang="en-US" sz="2200" dirty="0"/>
              <a:t>Communication of extracts of and information relating to judicial records </a:t>
            </a:r>
          </a:p>
          <a:p>
            <a:pPr marL="800100" lvl="1" indent="-342900">
              <a:buFont typeface="Wingdings" pitchFamily="2" charset="2"/>
              <a:buChar char="Ø"/>
            </a:pPr>
            <a:endParaRPr lang="en-GB" sz="2200" dirty="0"/>
          </a:p>
          <a:p>
            <a:pPr lvl="1"/>
            <a:endParaRPr lang="en-GB" sz="2200" dirty="0"/>
          </a:p>
        </p:txBody>
      </p:sp>
      <p:sp>
        <p:nvSpPr>
          <p:cNvPr id="7" name="Rectangle 6">
            <a:extLst>
              <a:ext uri="{FF2B5EF4-FFF2-40B4-BE49-F238E27FC236}">
                <a16:creationId xmlns:a16="http://schemas.microsoft.com/office/drawing/2014/main" id="{E27563AD-AC2D-41B2-AAA0-814C129791D0}"/>
              </a:ext>
            </a:extLst>
          </p:cNvPr>
          <p:cNvSpPr/>
          <p:nvPr/>
        </p:nvSpPr>
        <p:spPr>
          <a:xfrm>
            <a:off x="4213654" y="989546"/>
            <a:ext cx="4930346" cy="3139321"/>
          </a:xfrm>
          <a:prstGeom prst="rect">
            <a:avLst/>
          </a:prstGeom>
        </p:spPr>
        <p:txBody>
          <a:bodyPr wrap="square">
            <a:spAutoFit/>
          </a:bodyPr>
          <a:lstStyle/>
          <a:p>
            <a:pPr marL="342900" indent="-342900">
              <a:buFont typeface="Wingdings" pitchFamily="2" charset="2"/>
              <a:buChar char="Ø"/>
            </a:pPr>
            <a:endParaRPr lang="en-US" sz="2200" dirty="0"/>
          </a:p>
          <a:p>
            <a:pPr marL="800100" lvl="1" indent="-342900">
              <a:buFont typeface="Wingdings" pitchFamily="2" charset="2"/>
              <a:buChar char="Ø"/>
            </a:pPr>
            <a:r>
              <a:rPr lang="en-US" sz="2200" dirty="0"/>
              <a:t>Content of requests</a:t>
            </a:r>
          </a:p>
          <a:p>
            <a:pPr marL="800100" lvl="1" indent="-342900">
              <a:buFont typeface="Wingdings" pitchFamily="2" charset="2"/>
              <a:buChar char="Ø"/>
            </a:pPr>
            <a:r>
              <a:rPr lang="en-US" sz="2200" dirty="0"/>
              <a:t>Procedure </a:t>
            </a:r>
          </a:p>
          <a:p>
            <a:pPr marL="800100" lvl="1" indent="-342900">
              <a:buFont typeface="Wingdings" pitchFamily="2" charset="2"/>
              <a:buChar char="Ø"/>
            </a:pPr>
            <a:r>
              <a:rPr lang="en-US" sz="2200" dirty="0"/>
              <a:t>Laying of information in connection with proceedings</a:t>
            </a:r>
          </a:p>
          <a:p>
            <a:pPr marL="800100" lvl="1" indent="-342900">
              <a:buFont typeface="Wingdings" pitchFamily="2" charset="2"/>
              <a:buChar char="Ø"/>
            </a:pPr>
            <a:r>
              <a:rPr lang="en-US" sz="2200" dirty="0"/>
              <a:t>Exchange of information from judicial records </a:t>
            </a:r>
          </a:p>
          <a:p>
            <a:pPr marL="800100" lvl="1" indent="-342900">
              <a:buFont typeface="Wingdings" pitchFamily="2" charset="2"/>
              <a:buChar char="Ø"/>
            </a:pPr>
            <a:endParaRPr lang="en-GB" sz="2200" dirty="0"/>
          </a:p>
          <a:p>
            <a:pPr lvl="1"/>
            <a:endParaRPr lang="en-GB" sz="2200" dirty="0"/>
          </a:p>
        </p:txBody>
      </p:sp>
    </p:spTree>
    <p:extLst>
      <p:ext uri="{BB962C8B-B14F-4D97-AF65-F5344CB8AC3E}">
        <p14:creationId xmlns:p14="http://schemas.microsoft.com/office/powerpoint/2010/main" val="41728539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Overview of Regional Mechanisms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5170646"/>
          </a:xfrm>
          <a:prstGeom prst="rect">
            <a:avLst/>
          </a:prstGeom>
        </p:spPr>
        <p:txBody>
          <a:bodyPr wrap="square">
            <a:spAutoFit/>
          </a:bodyPr>
          <a:lstStyle/>
          <a:p>
            <a:pPr marL="342900" indent="-342900" algn="just">
              <a:buFont typeface="Wingdings" pitchFamily="2" charset="2"/>
              <a:buChar char="Ø"/>
            </a:pPr>
            <a:r>
              <a:rPr lang="en-US" sz="2200" dirty="0"/>
              <a:t>Convention on Mutual Assistance in Criminal Matters between the Member States of the European Union</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en-US" sz="2200" dirty="0"/>
              <a:t>The Inter-American Convention on Mutual Assistance in Criminal Matters</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en-US" sz="2200" dirty="0"/>
              <a:t>Commonwealth Scheme Relating to Mutual Assistance (Harare Scheme)</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p:txBody>
      </p:sp>
      <p:pic>
        <p:nvPicPr>
          <p:cNvPr id="6" name="Picture 8" descr="European Union | Definition, Purpose, History, &amp; Members | Britannica">
            <a:extLst>
              <a:ext uri="{FF2B5EF4-FFF2-40B4-BE49-F238E27FC236}">
                <a16:creationId xmlns:a16="http://schemas.microsoft.com/office/drawing/2014/main" id="{E0F05F7A-745F-454B-AA87-B90E8B9A50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079" y="1120097"/>
            <a:ext cx="2172345" cy="144823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1E2B9E8D-B5F3-40BF-9EC8-22321C113D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384" y="2671277"/>
            <a:ext cx="1945040" cy="192852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ommonwealth of Nations - Wikipedia">
            <a:extLst>
              <a:ext uri="{FF2B5EF4-FFF2-40B4-BE49-F238E27FC236}">
                <a16:creationId xmlns:a16="http://schemas.microsoft.com/office/drawing/2014/main" id="{D5A0BEFA-AD9E-4129-9FFB-7A533D3677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079" y="4857489"/>
            <a:ext cx="2449424" cy="14696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30793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Overview of Regional Mechanisms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5170646"/>
          </a:xfrm>
          <a:prstGeom prst="rect">
            <a:avLst/>
          </a:prstGeom>
        </p:spPr>
        <p:txBody>
          <a:bodyPr wrap="square">
            <a:spAutoFit/>
          </a:bodyPr>
          <a:lstStyle/>
          <a:p>
            <a:pPr marL="342900" indent="-342900" algn="just">
              <a:buFont typeface="Wingdings" pitchFamily="2" charset="2"/>
              <a:buChar char="Ø"/>
            </a:pPr>
            <a:r>
              <a:rPr lang="en-US" sz="2200" dirty="0"/>
              <a:t>ASEAN Treaty on Mutual Legal Assistance in Criminal Matters</a:t>
            </a:r>
            <a:endParaRPr lang="en-GB"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en-US" sz="2200" dirty="0"/>
              <a:t>SAARC Convention on Mutual Assistance in Criminal Matters</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en-US" sz="2200" dirty="0"/>
              <a:t>CIS Convention on Legal Assistance and Legal Relations in Civil, Family and Criminal Matters 2002</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p:txBody>
      </p:sp>
      <p:pic>
        <p:nvPicPr>
          <p:cNvPr id="5" name="Picture 4" descr="Emblem of the Association of Southeast Asian Nations - Wikipedia">
            <a:extLst>
              <a:ext uri="{FF2B5EF4-FFF2-40B4-BE49-F238E27FC236}">
                <a16:creationId xmlns:a16="http://schemas.microsoft.com/office/drawing/2014/main" id="{EB07520B-20A0-46FC-BE3C-2CB1BDC791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2864" y="879732"/>
            <a:ext cx="1721968" cy="172196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SAARC Logo Vector (.EPS) Free Download">
            <a:extLst>
              <a:ext uri="{FF2B5EF4-FFF2-40B4-BE49-F238E27FC236}">
                <a16:creationId xmlns:a16="http://schemas.microsoft.com/office/drawing/2014/main" id="{51660F16-5D59-4E1F-89CC-9A13625BB96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4938" y="2701996"/>
            <a:ext cx="1521072" cy="172196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Emblem of the Commonwealth of Independent States - Wikipedia">
            <a:extLst>
              <a:ext uri="{FF2B5EF4-FFF2-40B4-BE49-F238E27FC236}">
                <a16:creationId xmlns:a16="http://schemas.microsoft.com/office/drawing/2014/main" id="{55FB02ED-3AFC-4006-BB97-D91028A04AF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2864" y="4702788"/>
            <a:ext cx="1844042" cy="1755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62206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Overview of Regional Mechanisms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4154984"/>
          </a:xfrm>
          <a:prstGeom prst="rect">
            <a:avLst/>
          </a:prstGeom>
        </p:spPr>
        <p:txBody>
          <a:bodyPr wrap="square">
            <a:spAutoFit/>
          </a:bodyPr>
          <a:lstStyle/>
          <a:p>
            <a:pPr marL="342900" indent="-342900" algn="just">
              <a:buFont typeface="Wingdings" pitchFamily="2" charset="2"/>
              <a:buChar char="Ø"/>
            </a:pPr>
            <a:r>
              <a:rPr lang="en-US" sz="2200" dirty="0"/>
              <a:t>Arab League Convention on Combatting Information Technology Offences</a:t>
            </a:r>
          </a:p>
          <a:p>
            <a:pPr marL="342900" indent="-342900" algn="just">
              <a:buFont typeface="Wingdings" pitchFamily="2" charset="2"/>
              <a:buChar char="Ø"/>
            </a:pPr>
            <a:endParaRPr lang="en-GB"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en-US" sz="2200" dirty="0"/>
              <a:t>African Union Convention of Cybersecurity &amp; Personal Data Protection (Malabo Convention) </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algn="just"/>
            <a:endParaRPr lang="en-US" sz="2200" dirty="0"/>
          </a:p>
        </p:txBody>
      </p:sp>
      <p:pic>
        <p:nvPicPr>
          <p:cNvPr id="6" name="Picture 2" descr="Image result for arab league logo">
            <a:extLst>
              <a:ext uri="{FF2B5EF4-FFF2-40B4-BE49-F238E27FC236}">
                <a16:creationId xmlns:a16="http://schemas.microsoft.com/office/drawing/2014/main" id="{6BD26B34-ADDC-4724-9758-62BCEC5753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658" y="942309"/>
            <a:ext cx="2876472" cy="198836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s://encrypted-tbn1.gstatic.com/images?q=tbn:ANd9GcS-PUjVyE7OlcLxkjo1Wa6hn7qRvVRkEanvr7qBiuskAJLteLjvXw">
            <a:extLst>
              <a:ext uri="{FF2B5EF4-FFF2-40B4-BE49-F238E27FC236}">
                <a16:creationId xmlns:a16="http://schemas.microsoft.com/office/drawing/2014/main" id="{A805310F-2F9A-44E1-9BA4-4F38D7FAB1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1725" y="3341904"/>
            <a:ext cx="1943098" cy="226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88754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27</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363057685"/>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27</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Poll question</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0456966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28</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701845164"/>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28</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Poll question</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9302093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138917" cy="4425827"/>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Refresh concepts regarding cybercrime and electronic evidence and the relevant provisions of the Budapest Convention</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Understand the different channels and mechanisms for formal international cooperation</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Discuss an overview of the Budapest Convention as a leading tool for cooperation in the area of cybercrime and electronic evidence</a:t>
            </a:r>
          </a:p>
        </p:txBody>
      </p:sp>
      <p:sp>
        <p:nvSpPr>
          <p:cNvPr id="6" name="Rectangle 5">
            <a:extLst>
              <a:ext uri="{FF2B5EF4-FFF2-40B4-BE49-F238E27FC236}">
                <a16:creationId xmlns:a16="http://schemas.microsoft.com/office/drawing/2014/main" id="{3B867BBA-A7A7-F84C-B403-7348B8834D1F}"/>
              </a:ext>
            </a:extLst>
          </p:cNvPr>
          <p:cNvSpPr/>
          <p:nvPr/>
        </p:nvSpPr>
        <p:spPr>
          <a:xfrm>
            <a:off x="4551587" y="1193778"/>
            <a:ext cx="4138917" cy="2529923"/>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Identify similarities across different channels and mechanisms for international cooperation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Discuss an overview of the Second Additional Protocol as a mechanism to enable international cooperation</a:t>
            </a:r>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Four</a:t>
            </a:r>
          </a:p>
          <a:p>
            <a:pPr algn="ctr" eaLnBrk="1" hangingPunct="1">
              <a:lnSpc>
                <a:spcPct val="80000"/>
              </a:lnSpc>
            </a:pPr>
            <a:endParaRPr lang="en-GB" sz="3200" b="1" dirty="0">
              <a:ea typeface="ＭＳ Ｐゴシック" charset="0"/>
            </a:endParaRPr>
          </a:p>
          <a:p>
            <a:pPr algn="ctr" eaLnBrk="1" hangingPunct="1">
              <a:lnSpc>
                <a:spcPct val="80000"/>
              </a:lnSpc>
            </a:pPr>
            <a:r>
              <a:rPr lang="en-GB" sz="3200" b="1" dirty="0">
                <a:ea typeface="ＭＳ Ｐゴシック" charset="0"/>
              </a:rPr>
              <a:t>Summary</a:t>
            </a:r>
            <a:endParaRPr lang="en-GB" sz="3200" b="1" dirty="0"/>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Summary</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138917" cy="4425827"/>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Refresh concepts regarding cybercrime and electronic evidence and the relevant provisions of the Budapest Convention</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Understand the different channels and mechanisms for formal international cooperation</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Discuss an overview of the Budapest Convention as a leading tool for cooperation in the area of cybercrime and electronic evidence</a:t>
            </a:r>
          </a:p>
        </p:txBody>
      </p:sp>
      <p:sp>
        <p:nvSpPr>
          <p:cNvPr id="6" name="Rectangle 5">
            <a:extLst>
              <a:ext uri="{FF2B5EF4-FFF2-40B4-BE49-F238E27FC236}">
                <a16:creationId xmlns:a16="http://schemas.microsoft.com/office/drawing/2014/main" id="{3B867BBA-A7A7-F84C-B403-7348B8834D1F}"/>
              </a:ext>
            </a:extLst>
          </p:cNvPr>
          <p:cNvSpPr/>
          <p:nvPr/>
        </p:nvSpPr>
        <p:spPr>
          <a:xfrm>
            <a:off x="4551587" y="1193778"/>
            <a:ext cx="4138917" cy="2529923"/>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Identify similarities across different channels and mechanisms for international cooperation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Discuss an overview of the Second Additional Protocol as a mechanism to enable international cooperation</a:t>
            </a:r>
          </a:p>
        </p:txBody>
      </p:sp>
    </p:spTree>
    <p:extLst>
      <p:ext uri="{BB962C8B-B14F-4D97-AF65-F5344CB8AC3E}">
        <p14:creationId xmlns:p14="http://schemas.microsoft.com/office/powerpoint/2010/main" val="1247466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dirty="0"/>
              <a:t>Refresher on the Budapest Convention and International Cooperation Tools</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One</a:t>
            </a:r>
          </a:p>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Refresher on Cybercrime and Electronic Evidence </a:t>
            </a:r>
            <a:endParaRPr lang="en-GB" sz="3200"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5</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5</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latin typeface="Arial" panose="020B0604020202020204" pitchFamily="34" charset="0"/>
                <a:ea typeface="ＭＳ Ｐゴシック" pitchFamily="34" charset="-128"/>
                <a:cs typeface="Arial" panose="020B0604020202020204" pitchFamily="34" charset="0"/>
              </a:rPr>
              <a:t>Defining Cybercrime</a:t>
            </a:r>
            <a:endParaRPr lang="en-GB" sz="3200" dirty="0">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769441"/>
          </a:xfrm>
          <a:prstGeom prst="rect">
            <a:avLst/>
          </a:prstGeom>
          <a:noFill/>
        </p:spPr>
        <p:txBody>
          <a:bodyPr wrap="square" rtlCol="0">
            <a:spAutoFit/>
          </a:bodyPr>
          <a:lstStyle/>
          <a:p>
            <a:r>
              <a:rPr lang="en-GB" sz="2200" b="1" dirty="0">
                <a:solidFill>
                  <a:schemeClr val="bg1"/>
                </a:solidFill>
                <a:cs typeface="Arial" panose="020B0604020202020204" pitchFamily="34" charset="0"/>
              </a:rPr>
              <a:t>www.coe.int/cybercrime</a:t>
            </a:r>
          </a:p>
        </p:txBody>
      </p:sp>
      <p:sp>
        <p:nvSpPr>
          <p:cNvPr id="7" name="TextBox 6">
            <a:extLst>
              <a:ext uri="{FF2B5EF4-FFF2-40B4-BE49-F238E27FC236}">
                <a16:creationId xmlns:a16="http://schemas.microsoft.com/office/drawing/2014/main" id="{1A82749B-B265-4960-814E-B13ECFB8F8E0}"/>
              </a:ext>
            </a:extLst>
          </p:cNvPr>
          <p:cNvSpPr txBox="1"/>
          <p:nvPr/>
        </p:nvSpPr>
        <p:spPr>
          <a:xfrm>
            <a:off x="254644" y="2871943"/>
            <a:ext cx="8669438" cy="646331"/>
          </a:xfrm>
          <a:prstGeom prst="rect">
            <a:avLst/>
          </a:prstGeom>
          <a:noFill/>
        </p:spPr>
        <p:txBody>
          <a:bodyPr wrap="square" rtlCol="0">
            <a:spAutoFit/>
          </a:bodyPr>
          <a:lstStyle/>
          <a:p>
            <a:pPr algn="ctr"/>
            <a:r>
              <a:rPr lang="en-GB" sz="3600" i="1" dirty="0">
                <a:ea typeface="Verdana" panose="020B0604030504040204" pitchFamily="34" charset="0"/>
                <a:cs typeface="Arial" panose="020B0604020202020204" pitchFamily="34" charset="0"/>
              </a:rPr>
              <a:t>How would </a:t>
            </a:r>
            <a:r>
              <a:rPr lang="en-GB" sz="3600" b="1" i="1" dirty="0">
                <a:ea typeface="Verdana" panose="020B0604030504040204" pitchFamily="34" charset="0"/>
                <a:cs typeface="Arial" panose="020B0604020202020204" pitchFamily="34" charset="0"/>
              </a:rPr>
              <a:t>you</a:t>
            </a:r>
            <a:r>
              <a:rPr lang="en-GB" sz="3600" i="1" dirty="0">
                <a:ea typeface="Verdana" panose="020B0604030504040204" pitchFamily="34" charset="0"/>
                <a:cs typeface="Arial" panose="020B0604020202020204" pitchFamily="34" charset="0"/>
              </a:rPr>
              <a:t> define Cybercrime?</a:t>
            </a:r>
          </a:p>
        </p:txBody>
      </p:sp>
    </p:spTree>
    <p:extLst>
      <p:ext uri="{BB962C8B-B14F-4D97-AF65-F5344CB8AC3E}">
        <p14:creationId xmlns:p14="http://schemas.microsoft.com/office/powerpoint/2010/main" val="2090964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Defining Cybercrime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3139321"/>
          </a:xfrm>
          <a:prstGeom prst="rect">
            <a:avLst/>
          </a:prstGeom>
        </p:spPr>
        <p:txBody>
          <a:bodyPr wrap="square">
            <a:spAutoFit/>
          </a:bodyPr>
          <a:lstStyle/>
          <a:p>
            <a:pPr marL="342900"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What is NOT a cybercrime:</a:t>
            </a: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en-GB" sz="2200" dirty="0">
                <a:ea typeface="Verdana" panose="020B0604030504040204" pitchFamily="34" charset="0"/>
                <a:cs typeface="Arial" panose="020B0604020202020204" pitchFamily="34" charset="0"/>
              </a:rPr>
              <a:t>All crimes committed through a computer system</a:t>
            </a: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en-GB" sz="2200" dirty="0">
                <a:ea typeface="Verdana" panose="020B0604030504040204" pitchFamily="34" charset="0"/>
                <a:cs typeface="Arial" panose="020B0604020202020204" pitchFamily="34" charset="0"/>
              </a:rPr>
              <a:t>All crimes involving electronic evidence</a:t>
            </a:r>
            <a:endParaRPr lang="en-US" sz="2200" dirty="0">
              <a:ea typeface="Verdana" panose="020B0604030504040204" pitchFamily="34" charset="0"/>
              <a:cs typeface="Arial" panose="020B0604020202020204" pitchFamily="34" charset="0"/>
            </a:endParaRPr>
          </a:p>
          <a:p>
            <a:pPr algn="just"/>
            <a:endParaRPr lang="en-GB" sz="2200" dirty="0">
              <a:ea typeface="Verdana" panose="020B060403050404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AC27F312-0B6C-0449-8FCC-B5B66A2714AD}"/>
              </a:ext>
            </a:extLst>
          </p:cNvPr>
          <p:cNvSpPr/>
          <p:nvPr/>
        </p:nvSpPr>
        <p:spPr>
          <a:xfrm>
            <a:off x="4193177" y="1166842"/>
            <a:ext cx="4728753" cy="4832092"/>
          </a:xfrm>
          <a:prstGeom prst="rect">
            <a:avLst/>
          </a:prstGeom>
        </p:spPr>
        <p:txBody>
          <a:bodyPr wrap="square">
            <a:spAutoFit/>
          </a:bodyPr>
          <a:lstStyle/>
          <a:p>
            <a:pPr marL="342900"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Why	?</a:t>
            </a:r>
          </a:p>
          <a:p>
            <a:pPr marL="800100" lvl="1"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Computers and data are an integral part of life </a:t>
            </a:r>
          </a:p>
          <a:p>
            <a:pPr marL="800100" lvl="1"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If all crimes involving computers and data were cybercrimes, all criminal conduct would be a cybercrime</a:t>
            </a:r>
          </a:p>
          <a:p>
            <a:pPr marL="800100" lvl="1"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This would mean that the entire criminal code should be replicated in a cybercrime law</a:t>
            </a:r>
          </a:p>
        </p:txBody>
      </p:sp>
    </p:spTree>
    <p:extLst>
      <p:ext uri="{BB962C8B-B14F-4D97-AF65-F5344CB8AC3E}">
        <p14:creationId xmlns:p14="http://schemas.microsoft.com/office/powerpoint/2010/main" val="406692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Defining Cybercrime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4411872" cy="5509200"/>
          </a:xfrm>
          <a:prstGeom prst="rect">
            <a:avLst/>
          </a:prstGeom>
        </p:spPr>
        <p:txBody>
          <a:bodyPr wrap="square">
            <a:spAutoFit/>
          </a:bodyPr>
          <a:lstStyle/>
          <a:p>
            <a:pPr marL="342900"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What IS a cybercrime:</a:t>
            </a: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en-US" sz="2200" dirty="0">
                <a:ea typeface="Verdana" panose="020B0604030504040204" pitchFamily="34" charset="0"/>
                <a:cs typeface="Arial" panose="020B0604020202020204" pitchFamily="34" charset="0"/>
              </a:rPr>
              <a:t>Offences against the confidentiality, integrity and availability of computer data and systems</a:t>
            </a: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en-US" sz="2200" dirty="0">
                <a:ea typeface="Verdana" panose="020B0604030504040204" pitchFamily="34" charset="0"/>
                <a:cs typeface="Arial" panose="020B0604020202020204" pitchFamily="34" charset="0"/>
              </a:rPr>
              <a:t>Computer-related offences</a:t>
            </a: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en-US" sz="2200" dirty="0">
                <a:ea typeface="Verdana" panose="020B0604030504040204" pitchFamily="34" charset="0"/>
                <a:cs typeface="Arial" panose="020B0604020202020204" pitchFamily="34" charset="0"/>
              </a:rPr>
              <a:t>Content-related offences (child pornography)</a:t>
            </a: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en-US" sz="2200" dirty="0">
                <a:ea typeface="Verdana" panose="020B0604030504040204" pitchFamily="34" charset="0"/>
                <a:cs typeface="Arial" panose="020B0604020202020204" pitchFamily="34" charset="0"/>
              </a:rPr>
              <a:t>Offences related to copyright and related rights (copyright infringement) </a:t>
            </a:r>
          </a:p>
          <a:p>
            <a:pPr algn="just"/>
            <a:endParaRPr lang="en-GB" sz="2200" dirty="0">
              <a:ea typeface="Verdana" panose="020B060403050404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BA49C5DC-84B0-432A-BEC6-1D19CE5D202F}"/>
              </a:ext>
            </a:extLst>
          </p:cNvPr>
          <p:cNvSpPr/>
          <p:nvPr/>
        </p:nvSpPr>
        <p:spPr>
          <a:xfrm>
            <a:off x="4612839" y="1166842"/>
            <a:ext cx="4309091" cy="4154984"/>
          </a:xfrm>
          <a:prstGeom prst="rect">
            <a:avLst/>
          </a:prstGeom>
        </p:spPr>
        <p:txBody>
          <a:bodyPr wrap="square">
            <a:spAutoFit/>
          </a:bodyPr>
          <a:lstStyle/>
          <a:p>
            <a:pPr marL="342900"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Why child pornography?</a:t>
            </a:r>
          </a:p>
          <a:p>
            <a:pPr marL="800100" lvl="1"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Global consensus as to heinousness of offences</a:t>
            </a:r>
          </a:p>
          <a:p>
            <a:pPr marL="800100" lvl="1"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Why copyright infringement?</a:t>
            </a:r>
          </a:p>
          <a:p>
            <a:pPr marL="800100" lvl="1"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One of the most commonly committed offences on the internet</a:t>
            </a:r>
          </a:p>
          <a:p>
            <a:pPr marL="800100" lvl="1" indent="-342900" algn="just">
              <a:buFont typeface="Wingdings" panose="05000000000000000000" pitchFamily="2" charset="2"/>
              <a:buChar char="Ø"/>
            </a:pPr>
            <a:r>
              <a:rPr lang="en-GB" sz="2200" dirty="0">
                <a:ea typeface="Verdana" panose="020B0604030504040204" pitchFamily="34" charset="0"/>
                <a:cs typeface="Arial" panose="020B0604020202020204" pitchFamily="34" charset="0"/>
              </a:rPr>
              <a:t>Ease of infringement and scale of reproduction and dissemination made it necessarily to criminalise </a:t>
            </a:r>
          </a:p>
        </p:txBody>
      </p:sp>
    </p:spTree>
    <p:extLst>
      <p:ext uri="{BB962C8B-B14F-4D97-AF65-F5344CB8AC3E}">
        <p14:creationId xmlns:p14="http://schemas.microsoft.com/office/powerpoint/2010/main" val="1339886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01590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Two</a:t>
            </a:r>
          </a:p>
          <a:p>
            <a:pPr algn="ctr">
              <a:lnSpc>
                <a:spcPct val="80000"/>
              </a:lnSpc>
            </a:pPr>
            <a:br>
              <a:rPr lang="en-GB" sz="3200" b="1" dirty="0">
                <a:ea typeface="ＭＳ Ｐゴシック" charset="0"/>
                <a:cs typeface="ＭＳ Ｐゴシック" charset="0"/>
              </a:rPr>
            </a:br>
            <a:r>
              <a:rPr lang="en-GB" sz="3200" b="1" dirty="0"/>
              <a:t>Introduction to the Budapest Convention </a:t>
            </a:r>
          </a:p>
          <a:p>
            <a:pPr algn="ctr" eaLnBrk="1" hangingPunct="1">
              <a:lnSpc>
                <a:spcPct val="80000"/>
              </a:lnSpc>
            </a:pPr>
            <a:endParaRPr lang="en-GB" sz="3200" dirty="0"/>
          </a:p>
        </p:txBody>
      </p:sp>
    </p:spTree>
    <p:extLst>
      <p:ext uri="{BB962C8B-B14F-4D97-AF65-F5344CB8AC3E}">
        <p14:creationId xmlns:p14="http://schemas.microsoft.com/office/powerpoint/2010/main" val="35690544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16536</TotalTime>
  <Words>4093</Words>
  <Application>Microsoft Office PowerPoint</Application>
  <PresentationFormat>On-screen Show (4:3)</PresentationFormat>
  <Paragraphs>595</Paragraphs>
  <Slides>32</Slides>
  <Notes>26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Arial Narrow</vt:lpstr>
      <vt:lpstr>Calibri</vt:lpstr>
      <vt:lpstr>Segoe UI</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Gio Jo</cp:lastModifiedBy>
  <cp:revision>409</cp:revision>
  <dcterms:created xsi:type="dcterms:W3CDTF">2012-01-25T15:22:10Z</dcterms:created>
  <dcterms:modified xsi:type="dcterms:W3CDTF">2020-11-15T17:50:35Z</dcterms:modified>
</cp:coreProperties>
</file>